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7" r:id="rId2"/>
    <p:sldId id="258" r:id="rId3"/>
    <p:sldId id="278" r:id="rId4"/>
    <p:sldId id="263" r:id="rId5"/>
    <p:sldId id="265" r:id="rId6"/>
    <p:sldId id="280" r:id="rId7"/>
    <p:sldId id="284" r:id="rId8"/>
    <p:sldId id="285" r:id="rId9"/>
    <p:sldId id="281" r:id="rId10"/>
    <p:sldId id="269" r:id="rId11"/>
    <p:sldId id="274" r:id="rId12"/>
    <p:sldId id="276" r:id="rId13"/>
  </p:sldIdLst>
  <p:sldSz cx="18288000" cy="10287000"/>
  <p:notesSz cx="6858000" cy="9144000"/>
  <p:embeddedFontLst>
    <p:embeddedFont>
      <p:font typeface="Cambria Math" panose="02040503050406030204" pitchFamily="18" charset="0"/>
      <p:regular r:id="rId15"/>
    </p:embeddedFont>
    <p:embeddedFont>
      <p:font typeface="Daydream" charset="0"/>
      <p:regular r:id="rId16"/>
    </p:embeddedFont>
    <p:embeddedFont>
      <p:font typeface="Noto Serif Bold" panose="02020800060500020200" pitchFamily="18" charset="0"/>
      <p:regular r:id="rId17"/>
      <p:bold r:id="rId18"/>
    </p:embeddedFont>
    <p:embeddedFont>
      <p:font typeface="PT Sans Narrow" panose="020B0506020203020204" pitchFamily="34" charset="0"/>
      <p:regular r:id="rId19"/>
      <p:bold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A91B3C-9B4E-4CC8-9430-0F13D68BF2F6}" v="684" dt="2025-11-27T12:24:09.9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5380" autoAdjust="0"/>
  </p:normalViewPr>
  <p:slideViewPr>
    <p:cSldViewPr>
      <p:cViewPr>
        <p:scale>
          <a:sx n="33" d="100"/>
          <a:sy n="33" d="100"/>
        </p:scale>
        <p:origin x="1968" y="-4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8AFDC7-5053-48A2-B0E1-5B007ACC3D0F}" type="datetimeFigureOut">
              <a:rPr lang="en-US" smtClean="0"/>
              <a:t>11/27/2025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2F6B7-CB2A-4970-8D72-555C7A040175}" type="slidenum">
              <a:rPr lang="en-US" smtClean="0"/>
              <a:t>‹#›</a:t>
            </a:fld>
            <a:endParaRPr lang="en-US"/>
          </a:p>
        </p:txBody>
      </p:sp>
    </p:spTree>
    <p:extLst>
      <p:ext uri="{BB962C8B-B14F-4D97-AF65-F5344CB8AC3E}">
        <p14:creationId xmlns:p14="http://schemas.microsoft.com/office/powerpoint/2010/main" val="41087076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B9CDE6-D30A-4646-A4D3-226CF4E02E10}" type="datetime1">
              <a:rPr lang="en-US" smtClean="0"/>
              <a:t>11/27/2025</a:t>
            </a:fld>
            <a:endParaRPr lang="en-US"/>
          </a:p>
        </p:txBody>
      </p:sp>
      <p:sp>
        <p:nvSpPr>
          <p:cNvPr id="5" name="Footer Placeholder 4"/>
          <p:cNvSpPr>
            <a:spLocks noGrp="1"/>
          </p:cNvSpPr>
          <p:nvPr>
            <p:ph type="ftr" sz="quarter" idx="11"/>
          </p:nvPr>
        </p:nvSpPr>
        <p:spPr/>
        <p:txBody>
          <a:bodyPr/>
          <a:lstStyle/>
          <a:p>
            <a:r>
              <a:rPr lang="en-US"/>
              <a:t>Wageno and Nasirumbi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F911BE-7B68-4BD8-B3BF-B055CE1E6DDA}" type="datetime1">
              <a:rPr lang="en-US" smtClean="0"/>
              <a:t>11/27/2025</a:t>
            </a:fld>
            <a:endParaRPr lang="en-US"/>
          </a:p>
        </p:txBody>
      </p:sp>
      <p:sp>
        <p:nvSpPr>
          <p:cNvPr id="5" name="Footer Placeholder 4"/>
          <p:cNvSpPr>
            <a:spLocks noGrp="1"/>
          </p:cNvSpPr>
          <p:nvPr>
            <p:ph type="ftr" sz="quarter" idx="11"/>
          </p:nvPr>
        </p:nvSpPr>
        <p:spPr/>
        <p:txBody>
          <a:bodyPr/>
          <a:lstStyle/>
          <a:p>
            <a:r>
              <a:rPr lang="en-US"/>
              <a:t>Wageno and Nasirumbi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E8954B5-1CF5-4385-9FC0-156A432E6F60}" type="datetime1">
              <a:rPr lang="en-US" smtClean="0"/>
              <a:t>11/27/2025</a:t>
            </a:fld>
            <a:endParaRPr lang="en-US"/>
          </a:p>
        </p:txBody>
      </p:sp>
      <p:sp>
        <p:nvSpPr>
          <p:cNvPr id="5" name="Footer Placeholder 4"/>
          <p:cNvSpPr>
            <a:spLocks noGrp="1"/>
          </p:cNvSpPr>
          <p:nvPr>
            <p:ph type="ftr" sz="quarter" idx="11"/>
          </p:nvPr>
        </p:nvSpPr>
        <p:spPr/>
        <p:txBody>
          <a:bodyPr/>
          <a:lstStyle/>
          <a:p>
            <a:r>
              <a:rPr lang="en-US"/>
              <a:t>Wageno and Nasirumbi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AF0AA9-2FFE-43BE-ACBD-094B5B8B6CE1}" type="datetime1">
              <a:rPr lang="en-US" smtClean="0"/>
              <a:t>11/27/2025</a:t>
            </a:fld>
            <a:endParaRPr lang="en-US"/>
          </a:p>
        </p:txBody>
      </p:sp>
      <p:sp>
        <p:nvSpPr>
          <p:cNvPr id="5" name="Footer Placeholder 4"/>
          <p:cNvSpPr>
            <a:spLocks noGrp="1"/>
          </p:cNvSpPr>
          <p:nvPr>
            <p:ph type="ftr" sz="quarter" idx="11"/>
          </p:nvPr>
        </p:nvSpPr>
        <p:spPr/>
        <p:txBody>
          <a:bodyPr/>
          <a:lstStyle/>
          <a:p>
            <a:r>
              <a:rPr lang="en-US"/>
              <a:t>Wageno and Nasirumbi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6D2D239-A27F-4636-9317-1F93CE8BAC15}" type="datetime1">
              <a:rPr lang="en-US" smtClean="0"/>
              <a:t>11/27/2025</a:t>
            </a:fld>
            <a:endParaRPr lang="en-US"/>
          </a:p>
        </p:txBody>
      </p:sp>
      <p:sp>
        <p:nvSpPr>
          <p:cNvPr id="5" name="Footer Placeholder 4"/>
          <p:cNvSpPr>
            <a:spLocks noGrp="1"/>
          </p:cNvSpPr>
          <p:nvPr>
            <p:ph type="ftr" sz="quarter" idx="11"/>
          </p:nvPr>
        </p:nvSpPr>
        <p:spPr/>
        <p:txBody>
          <a:bodyPr/>
          <a:lstStyle/>
          <a:p>
            <a:r>
              <a:rPr lang="en-US"/>
              <a:t>Wageno and Nasirumbi</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D56287B-40B8-4598-B2C4-84F5832325FC}" type="datetime1">
              <a:rPr lang="en-US" smtClean="0"/>
              <a:t>11/27/2025</a:t>
            </a:fld>
            <a:endParaRPr lang="en-US"/>
          </a:p>
        </p:txBody>
      </p:sp>
      <p:sp>
        <p:nvSpPr>
          <p:cNvPr id="6" name="Footer Placeholder 5"/>
          <p:cNvSpPr>
            <a:spLocks noGrp="1"/>
          </p:cNvSpPr>
          <p:nvPr>
            <p:ph type="ftr" sz="quarter" idx="11"/>
          </p:nvPr>
        </p:nvSpPr>
        <p:spPr/>
        <p:txBody>
          <a:bodyPr/>
          <a:lstStyle/>
          <a:p>
            <a:r>
              <a:rPr lang="en-US"/>
              <a:t>Wageno and Nasirumbi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89FF7A3-3E45-4924-AAF8-16559EF8ECEE}" type="datetime1">
              <a:rPr lang="en-US" smtClean="0"/>
              <a:t>11/27/2025</a:t>
            </a:fld>
            <a:endParaRPr lang="en-US"/>
          </a:p>
        </p:txBody>
      </p:sp>
      <p:sp>
        <p:nvSpPr>
          <p:cNvPr id="8" name="Footer Placeholder 7"/>
          <p:cNvSpPr>
            <a:spLocks noGrp="1"/>
          </p:cNvSpPr>
          <p:nvPr>
            <p:ph type="ftr" sz="quarter" idx="11"/>
          </p:nvPr>
        </p:nvSpPr>
        <p:spPr/>
        <p:txBody>
          <a:bodyPr/>
          <a:lstStyle/>
          <a:p>
            <a:r>
              <a:rPr lang="en-US"/>
              <a:t>Wageno and Nasirumbi</a:t>
            </a:r>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45C524E-905B-4B07-9271-B98C5B62D221}" type="datetime1">
              <a:rPr lang="en-US" smtClean="0"/>
              <a:t>11/27/2025</a:t>
            </a:fld>
            <a:endParaRPr lang="en-US"/>
          </a:p>
        </p:txBody>
      </p:sp>
      <p:sp>
        <p:nvSpPr>
          <p:cNvPr id="4" name="Footer Placeholder 3"/>
          <p:cNvSpPr>
            <a:spLocks noGrp="1"/>
          </p:cNvSpPr>
          <p:nvPr>
            <p:ph type="ftr" sz="quarter" idx="11"/>
          </p:nvPr>
        </p:nvSpPr>
        <p:spPr/>
        <p:txBody>
          <a:bodyPr/>
          <a:lstStyle/>
          <a:p>
            <a:r>
              <a:rPr lang="en-US"/>
              <a:t>Wageno and Nasirumbi</a:t>
            </a:r>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4A4873-626E-409E-9929-5C3232706944}" type="datetime1">
              <a:rPr lang="en-US" smtClean="0"/>
              <a:t>11/27/2025</a:t>
            </a:fld>
            <a:endParaRPr lang="en-US"/>
          </a:p>
        </p:txBody>
      </p:sp>
      <p:sp>
        <p:nvSpPr>
          <p:cNvPr id="3" name="Footer Placeholder 2"/>
          <p:cNvSpPr>
            <a:spLocks noGrp="1"/>
          </p:cNvSpPr>
          <p:nvPr>
            <p:ph type="ftr" sz="quarter" idx="11"/>
          </p:nvPr>
        </p:nvSpPr>
        <p:spPr/>
        <p:txBody>
          <a:bodyPr/>
          <a:lstStyle/>
          <a:p>
            <a:r>
              <a:rPr lang="en-US"/>
              <a:t>Wageno and Nasirumbi</a:t>
            </a:r>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31BE2B-7450-4A90-BA0D-F9D5688F547B}" type="datetime1">
              <a:rPr lang="en-US" smtClean="0"/>
              <a:t>11/27/2025</a:t>
            </a:fld>
            <a:endParaRPr lang="en-US"/>
          </a:p>
        </p:txBody>
      </p:sp>
      <p:sp>
        <p:nvSpPr>
          <p:cNvPr id="6" name="Footer Placeholder 5"/>
          <p:cNvSpPr>
            <a:spLocks noGrp="1"/>
          </p:cNvSpPr>
          <p:nvPr>
            <p:ph type="ftr" sz="quarter" idx="11"/>
          </p:nvPr>
        </p:nvSpPr>
        <p:spPr/>
        <p:txBody>
          <a:bodyPr/>
          <a:lstStyle/>
          <a:p>
            <a:r>
              <a:rPr lang="en-US"/>
              <a:t>Wageno and Nasirumbi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0B346E-6E0B-424C-B7EC-8D5955A47075}" type="datetime1">
              <a:rPr lang="en-US" smtClean="0"/>
              <a:t>11/27/2025</a:t>
            </a:fld>
            <a:endParaRPr lang="en-US"/>
          </a:p>
        </p:txBody>
      </p:sp>
      <p:sp>
        <p:nvSpPr>
          <p:cNvPr id="6" name="Footer Placeholder 5"/>
          <p:cNvSpPr>
            <a:spLocks noGrp="1"/>
          </p:cNvSpPr>
          <p:nvPr>
            <p:ph type="ftr" sz="quarter" idx="11"/>
          </p:nvPr>
        </p:nvSpPr>
        <p:spPr/>
        <p:txBody>
          <a:bodyPr/>
          <a:lstStyle/>
          <a:p>
            <a:r>
              <a:rPr lang="en-US"/>
              <a:t>Wageno and Nasirumbi</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87974E-50A0-4A5B-A720-99041F60A37E}" type="datetime1">
              <a:rPr lang="en-US" smtClean="0"/>
              <a:t>11/27/2025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Wageno and Nasirumbi</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flickr.com/photos/105402737@N08/11038196586/" TargetMode="External"/><Relationship Id="rId3" Type="http://schemas.openxmlformats.org/officeDocument/2006/relationships/hyperlink" Target="http://en.wikipedia.org/wiki/File:BMW_i8_Concept_IAA.jpg" TargetMode="External"/><Relationship Id="rId7" Type="http://schemas.openxmlformats.org/officeDocument/2006/relationships/image" Target="../media/image5.jpe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emf"/><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hyperlink" Target="https://www.kaggle.com/datasets/zubairamuti/bmw-car-sales-record-2010-2024" TargetMode="External"/><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1E2"/>
        </a:solidFill>
        <a:effectLst/>
      </p:bgPr>
    </p:bg>
    <p:spTree>
      <p:nvGrpSpPr>
        <p:cNvPr id="1" name=""/>
        <p:cNvGrpSpPr/>
        <p:nvPr/>
      </p:nvGrpSpPr>
      <p:grpSpPr>
        <a:xfrm>
          <a:off x="0" y="0"/>
          <a:ext cx="0" cy="0"/>
          <a:chOff x="0" y="0"/>
          <a:chExt cx="0" cy="0"/>
        </a:xfrm>
      </p:grpSpPr>
      <p:pic>
        <p:nvPicPr>
          <p:cNvPr id="8" name="Picture 7" descr="A silver car on a white surface&#10;&#10;AI-generated content may be incorrect.">
            <a:extLst>
              <a:ext uri="{FF2B5EF4-FFF2-40B4-BE49-F238E27FC236}">
                <a16:creationId xmlns:a16="http://schemas.microsoft.com/office/drawing/2014/main" id="{B00AF653-AC1E-32C1-7C1E-8965D318298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93913" y="5421085"/>
            <a:ext cx="5600701" cy="4555673"/>
          </a:xfrm>
          <a:prstGeom prst="rect">
            <a:avLst/>
          </a:prstGeom>
        </p:spPr>
      </p:pic>
      <p:sp>
        <p:nvSpPr>
          <p:cNvPr id="3" name="Freeform 3"/>
          <p:cNvSpPr/>
          <p:nvPr/>
        </p:nvSpPr>
        <p:spPr>
          <a:xfrm rot="15866696">
            <a:off x="1945857" y="-1022376"/>
            <a:ext cx="3127165" cy="5511294"/>
          </a:xfrm>
          <a:custGeom>
            <a:avLst/>
            <a:gdLst/>
            <a:ahLst/>
            <a:cxnLst/>
            <a:rect l="l" t="t" r="r" b="b"/>
            <a:pathLst>
              <a:path w="5535810" h="5535810">
                <a:moveTo>
                  <a:pt x="0" y="0"/>
                </a:moveTo>
                <a:lnTo>
                  <a:pt x="5535810" y="0"/>
                </a:lnTo>
                <a:lnTo>
                  <a:pt x="5535810" y="5535810"/>
                </a:lnTo>
                <a:lnTo>
                  <a:pt x="0" y="553581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dirty="0"/>
          </a:p>
        </p:txBody>
      </p:sp>
      <p:sp>
        <p:nvSpPr>
          <p:cNvPr id="4" name="TextBox 4"/>
          <p:cNvSpPr txBox="1"/>
          <p:nvPr/>
        </p:nvSpPr>
        <p:spPr>
          <a:xfrm>
            <a:off x="5096739" y="2400300"/>
            <a:ext cx="7748814" cy="914609"/>
          </a:xfrm>
          <a:prstGeom prst="rect">
            <a:avLst/>
          </a:prstGeom>
        </p:spPr>
        <p:txBody>
          <a:bodyPr lIns="0" tIns="0" rIns="0" bIns="0" rtlCol="0" anchor="t">
            <a:spAutoFit/>
          </a:bodyPr>
          <a:lstStyle/>
          <a:p>
            <a:pPr algn="l">
              <a:lnSpc>
                <a:spcPts val="7069"/>
              </a:lnSpc>
            </a:pPr>
            <a:endParaRPr lang="en-US" sz="6999" b="1" dirty="0">
              <a:solidFill>
                <a:srgbClr val="000000"/>
              </a:solidFill>
              <a:latin typeface="Noto Serif Bold"/>
              <a:ea typeface="Noto Serif Bold"/>
              <a:cs typeface="Noto Serif Bold"/>
              <a:sym typeface="Noto Serif Bold"/>
            </a:endParaRPr>
          </a:p>
        </p:txBody>
      </p:sp>
      <p:sp>
        <p:nvSpPr>
          <p:cNvPr id="7" name="TextBox 6">
            <a:extLst>
              <a:ext uri="{FF2B5EF4-FFF2-40B4-BE49-F238E27FC236}">
                <a16:creationId xmlns:a16="http://schemas.microsoft.com/office/drawing/2014/main" id="{4EE240E4-9E1E-5ECC-1FF2-7E55A9819BBF}"/>
              </a:ext>
            </a:extLst>
          </p:cNvPr>
          <p:cNvSpPr txBox="1"/>
          <p:nvPr/>
        </p:nvSpPr>
        <p:spPr>
          <a:xfrm>
            <a:off x="7004958" y="4229308"/>
            <a:ext cx="9424803" cy="1831207"/>
          </a:xfrm>
          <a:prstGeom prst="rect">
            <a:avLst/>
          </a:prstGeom>
          <a:noFill/>
        </p:spPr>
        <p:txBody>
          <a:bodyPr wrap="square" lIns="91440" tIns="45720" rIns="91440" bIns="45720" rtlCol="0" anchor="t">
            <a:spAutoFit/>
          </a:bodyPr>
          <a:lstStyle/>
          <a:p>
            <a:pPr marL="0" marR="0" algn="ctr">
              <a:lnSpc>
                <a:spcPct val="107000"/>
              </a:lnSpc>
              <a:spcBef>
                <a:spcPts val="0"/>
              </a:spcBef>
              <a:spcAft>
                <a:spcPts val="800"/>
              </a:spcAft>
            </a:pPr>
            <a:r>
              <a:rPr lang="en-US" sz="5400" b="1" u="sng" kern="100" dirty="0">
                <a:solidFill>
                  <a:schemeClr val="tx2"/>
                </a:solidFill>
                <a:effectLst/>
                <a:latin typeface="Calibri"/>
                <a:ea typeface="Calibri"/>
                <a:cs typeface="Times New Roman"/>
              </a:rPr>
              <a:t>PREDICTING THE REVENUE OF BMW VEHICLE SALES</a:t>
            </a:r>
          </a:p>
        </p:txBody>
      </p:sp>
      <p:sp>
        <p:nvSpPr>
          <p:cNvPr id="10" name="Rectangle: Rounded Corners 9">
            <a:extLst>
              <a:ext uri="{FF2B5EF4-FFF2-40B4-BE49-F238E27FC236}">
                <a16:creationId xmlns:a16="http://schemas.microsoft.com/office/drawing/2014/main" id="{4856D400-6660-9BC3-B3AA-6880C2A57359}"/>
              </a:ext>
            </a:extLst>
          </p:cNvPr>
          <p:cNvSpPr/>
          <p:nvPr/>
        </p:nvSpPr>
        <p:spPr>
          <a:xfrm>
            <a:off x="5883729" y="1507672"/>
            <a:ext cx="11168741" cy="4848677"/>
          </a:xfrm>
          <a:prstGeom prst="roundRect">
            <a:avLst/>
          </a:prstGeom>
          <a:noFill/>
          <a:ln>
            <a:solidFill>
              <a:schemeClr val="accent6">
                <a:lumMod val="40000"/>
                <a:lumOff val="60000"/>
              </a:schemeClr>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14" name="Picture 13">
            <a:extLst>
              <a:ext uri="{FF2B5EF4-FFF2-40B4-BE49-F238E27FC236}">
                <a16:creationId xmlns:a16="http://schemas.microsoft.com/office/drawing/2014/main" id="{BDB50CB9-A2BF-B382-62EB-8EC8ABD9D206}"/>
              </a:ext>
            </a:extLst>
          </p:cNvPr>
          <p:cNvPicPr>
            <a:picLocks noChangeAspect="1"/>
          </p:cNvPicPr>
          <p:nvPr/>
        </p:nvPicPr>
        <p:blipFill>
          <a:blip r:embed="rId6"/>
          <a:stretch>
            <a:fillRect/>
          </a:stretch>
        </p:blipFill>
        <p:spPr>
          <a:xfrm rot="18254125">
            <a:off x="1473312" y="-444098"/>
            <a:ext cx="4061795" cy="5016070"/>
          </a:xfrm>
          <a:prstGeom prst="rect">
            <a:avLst/>
          </a:prstGeom>
        </p:spPr>
      </p:pic>
      <p:sp>
        <p:nvSpPr>
          <p:cNvPr id="15" name="TextBox 14">
            <a:extLst>
              <a:ext uri="{FF2B5EF4-FFF2-40B4-BE49-F238E27FC236}">
                <a16:creationId xmlns:a16="http://schemas.microsoft.com/office/drawing/2014/main" id="{F8BD6057-F130-6E87-36AA-F278050700D0}"/>
              </a:ext>
            </a:extLst>
          </p:cNvPr>
          <p:cNvSpPr txBox="1"/>
          <p:nvPr/>
        </p:nvSpPr>
        <p:spPr>
          <a:xfrm>
            <a:off x="1834243" y="1735651"/>
            <a:ext cx="4185556" cy="646331"/>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Times New Roman"/>
                <a:cs typeface="Times New Roman"/>
              </a:rPr>
              <a:t>PROJECT TITLE</a:t>
            </a:r>
            <a:endParaRPr lang="en-US" sz="3600" b="1" i="0" u="none" strike="noStrike" kern="1200" cap="none" spc="0" normalizeH="0" baseline="0" noProof="0" dirty="0">
              <a:ln>
                <a:noFill/>
              </a:ln>
              <a:solidFill>
                <a:prstClr val="black"/>
              </a:solidFill>
              <a:effectLst/>
              <a:uLnTx/>
              <a:uFillTx/>
              <a:latin typeface="Times New Roman"/>
              <a:cs typeface="Times New Roman"/>
            </a:endParaRPr>
          </a:p>
        </p:txBody>
      </p:sp>
      <p:sp>
        <p:nvSpPr>
          <p:cNvPr id="11" name="Slide Number Placeholder 10">
            <a:extLst>
              <a:ext uri="{FF2B5EF4-FFF2-40B4-BE49-F238E27FC236}">
                <a16:creationId xmlns:a16="http://schemas.microsoft.com/office/drawing/2014/main" id="{58C4DB59-6F7B-BB27-FD0B-0B830053F4E7}"/>
              </a:ext>
            </a:extLst>
          </p:cNvPr>
          <p:cNvSpPr>
            <a:spLocks noGrp="1"/>
          </p:cNvSpPr>
          <p:nvPr>
            <p:ph type="sldNum" sz="quarter" idx="12"/>
          </p:nvPr>
        </p:nvSpPr>
        <p:spPr>
          <a:xfrm>
            <a:off x="8969829" y="6731907"/>
            <a:ext cx="5154385" cy="3549196"/>
          </a:xfrm>
        </p:spPr>
        <p:txBody>
          <a:bodyPr/>
          <a:lstStyle/>
          <a:p>
            <a:pPr algn="ctr"/>
            <a:r>
              <a:rPr lang="en-US" sz="3200" b="1" dirty="0">
                <a:solidFill>
                  <a:srgbClr val="000000"/>
                </a:solidFill>
                <a:latin typeface="Times New Roman"/>
                <a:cs typeface="Times New Roman"/>
              </a:rPr>
              <a:t>By </a:t>
            </a:r>
            <a:r>
              <a:rPr lang="en-US" sz="3200" b="1" u="sng" dirty="0">
                <a:solidFill>
                  <a:srgbClr val="000000"/>
                </a:solidFill>
                <a:latin typeface="Times New Roman"/>
                <a:cs typeface="Times New Roman"/>
              </a:rPr>
              <a:t>GROUP 11 </a:t>
            </a:r>
            <a:endParaRPr lang="en-US" sz="3200">
              <a:solidFill>
                <a:srgbClr val="000000"/>
              </a:solidFill>
              <a:latin typeface="Times New Roman"/>
              <a:cs typeface="Times New Roman"/>
            </a:endParaRPr>
          </a:p>
          <a:p>
            <a:pPr algn="l"/>
            <a:endParaRPr lang="en-US" sz="3200" dirty="0">
              <a:solidFill>
                <a:srgbClr val="000000"/>
              </a:solidFill>
              <a:ea typeface="Calibri"/>
              <a:cs typeface="Calibri"/>
            </a:endParaRPr>
          </a:p>
          <a:p>
            <a:pPr algn="l"/>
            <a:endParaRPr lang="en-US" sz="3200" dirty="0">
              <a:solidFill>
                <a:srgbClr val="000000"/>
              </a:solidFill>
              <a:ea typeface="Calibri"/>
              <a:cs typeface="Calibri"/>
            </a:endParaRPr>
          </a:p>
          <a:p>
            <a:pPr marL="457200" indent="-457200" algn="l">
              <a:buFont typeface="Arial,Sans-Serif"/>
              <a:buChar char="•"/>
            </a:pPr>
            <a:r>
              <a:rPr lang="en-US" sz="3200" b="1" dirty="0">
                <a:solidFill>
                  <a:srgbClr val="000000"/>
                </a:solidFill>
                <a:latin typeface="Times New Roman"/>
                <a:cs typeface="Times New Roman"/>
              </a:rPr>
              <a:t>Atugonza Margaret</a:t>
            </a:r>
            <a:endParaRPr lang="en-US" sz="3200">
              <a:solidFill>
                <a:srgbClr val="000000"/>
              </a:solidFill>
              <a:latin typeface="Times New Roman"/>
              <a:cs typeface="Times New Roman"/>
            </a:endParaRPr>
          </a:p>
          <a:p>
            <a:pPr marL="457200" indent="-457200" algn="l">
              <a:buFont typeface="Arial,Sans-Serif"/>
              <a:buChar char="•"/>
            </a:pPr>
            <a:r>
              <a:rPr lang="en-US" sz="3200" b="1" dirty="0">
                <a:solidFill>
                  <a:srgbClr val="000000"/>
                </a:solidFill>
                <a:latin typeface="Times New Roman"/>
                <a:cs typeface="Times New Roman"/>
              </a:rPr>
              <a:t>Adongo Bridget</a:t>
            </a:r>
            <a:endParaRPr lang="en-US" sz="3200">
              <a:solidFill>
                <a:srgbClr val="000000"/>
              </a:solidFill>
              <a:latin typeface="Times New Roman"/>
              <a:cs typeface="Times New Roman"/>
            </a:endParaRPr>
          </a:p>
          <a:p>
            <a:pPr marL="457200" indent="-457200" algn="l">
              <a:buFont typeface="Arial,Sans-Serif"/>
              <a:buChar char="•"/>
            </a:pPr>
            <a:r>
              <a:rPr lang="en-US" sz="3200" b="1" dirty="0">
                <a:solidFill>
                  <a:srgbClr val="000000"/>
                </a:solidFill>
                <a:latin typeface="Times New Roman"/>
                <a:cs typeface="Times New Roman"/>
              </a:rPr>
              <a:t>Nasirumbi </a:t>
            </a:r>
            <a:r>
              <a:rPr lang="en-US" sz="3200" b="1" err="1">
                <a:solidFill>
                  <a:srgbClr val="000000"/>
                </a:solidFill>
                <a:latin typeface="Times New Roman"/>
                <a:cs typeface="Times New Roman"/>
              </a:rPr>
              <a:t>LeticiaPrisila</a:t>
            </a:r>
            <a:endParaRPr lang="en-US" sz="3200">
              <a:solidFill>
                <a:srgbClr val="000000"/>
              </a:solidFill>
              <a:latin typeface="Times New Roman"/>
              <a:cs typeface="Times New Roman"/>
            </a:endParaRPr>
          </a:p>
          <a:p>
            <a:endParaRPr lang="en-US" dirty="0">
              <a:ea typeface="Calibri"/>
              <a:cs typeface="Calibri"/>
            </a:endParaRPr>
          </a:p>
        </p:txBody>
      </p:sp>
      <p:sp>
        <p:nvSpPr>
          <p:cNvPr id="6" name="TextBox 5">
            <a:extLst>
              <a:ext uri="{FF2B5EF4-FFF2-40B4-BE49-F238E27FC236}">
                <a16:creationId xmlns:a16="http://schemas.microsoft.com/office/drawing/2014/main" id="{A26C3E83-BA89-5DC8-C7DF-749DEC6867A7}"/>
              </a:ext>
            </a:extLst>
          </p:cNvPr>
          <p:cNvSpPr txBox="1"/>
          <p:nvPr/>
        </p:nvSpPr>
        <p:spPr>
          <a:xfrm>
            <a:off x="4325711" y="656544"/>
            <a:ext cx="12736283" cy="31700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150000"/>
              </a:lnSpc>
              <a:spcAft>
                <a:spcPts val="800"/>
              </a:spcAft>
            </a:pPr>
            <a:r>
              <a:rPr lang="en-US" sz="3600" b="1" dirty="0">
                <a:solidFill>
                  <a:schemeClr val="tx2"/>
                </a:solidFill>
                <a:latin typeface="Times New Roman"/>
                <a:cs typeface="Times New Roman"/>
              </a:rPr>
              <a:t>REFACTORY ACADEMY</a:t>
            </a:r>
            <a:endParaRPr lang="en-US" sz="3600">
              <a:solidFill>
                <a:schemeClr val="tx2"/>
              </a:solidFill>
              <a:latin typeface="Times New Roman"/>
              <a:cs typeface="Times New Roman"/>
            </a:endParaRPr>
          </a:p>
          <a:p>
            <a:pPr algn="ctr">
              <a:lnSpc>
                <a:spcPct val="150000"/>
              </a:lnSpc>
              <a:spcAft>
                <a:spcPts val="800"/>
              </a:spcAft>
            </a:pPr>
            <a:r>
              <a:rPr lang="en-US" sz="3600" b="1" dirty="0">
                <a:solidFill>
                  <a:srgbClr val="7030A0"/>
                </a:solidFill>
                <a:latin typeface="Times New Roman"/>
                <a:cs typeface="Times New Roman"/>
              </a:rPr>
              <a:t>            DATA SCIENCE AND MACHINE LEARNING </a:t>
            </a:r>
            <a:endParaRPr lang="en-US" sz="3600" dirty="0">
              <a:latin typeface="Times New Roman"/>
              <a:cs typeface="Times New Roman"/>
            </a:endParaRPr>
          </a:p>
          <a:p>
            <a:pPr algn="ctr">
              <a:lnSpc>
                <a:spcPct val="150000"/>
              </a:lnSpc>
              <a:spcAft>
                <a:spcPts val="800"/>
              </a:spcAft>
            </a:pPr>
            <a:r>
              <a:rPr lang="en-US" sz="3600" b="1" dirty="0">
                <a:solidFill>
                  <a:srgbClr val="7030A0"/>
                </a:solidFill>
                <a:latin typeface="Times New Roman"/>
                <a:cs typeface="Times New Roman"/>
              </a:rPr>
              <a:t>PROJECT PRESENTATION</a:t>
            </a:r>
            <a:endParaRPr lang="en-US" sz="3600" dirty="0">
              <a:latin typeface="Times New Roman"/>
              <a:cs typeface="Times New Roman"/>
            </a:endParaRPr>
          </a:p>
          <a:p>
            <a:endParaRPr lang="en-US" dirty="0">
              <a:latin typeface="Calibri"/>
              <a:ea typeface="Calibri"/>
              <a:cs typeface="Calibri"/>
            </a:endParaRPr>
          </a:p>
        </p:txBody>
      </p:sp>
      <p:pic>
        <p:nvPicPr>
          <p:cNvPr id="13" name="Picture 12" descr="A close-up of a sign&#10;&#10;AI-generated content may be incorrect.">
            <a:extLst>
              <a:ext uri="{FF2B5EF4-FFF2-40B4-BE49-F238E27FC236}">
                <a16:creationId xmlns:a16="http://schemas.microsoft.com/office/drawing/2014/main" id="{F4015FA7-8F72-DBCC-6367-B26C99DBC225}"/>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14135101" y="6911748"/>
            <a:ext cx="3864428" cy="3092904"/>
          </a:xfrm>
          <a:prstGeom prst="rect">
            <a:avLst/>
          </a:prstGeom>
        </p:spPr>
      </p:pic>
      <p:sp>
        <p:nvSpPr>
          <p:cNvPr id="16" name="TextBox 15">
            <a:extLst>
              <a:ext uri="{FF2B5EF4-FFF2-40B4-BE49-F238E27FC236}">
                <a16:creationId xmlns:a16="http://schemas.microsoft.com/office/drawing/2014/main" id="{21741639-E363-7E01-AB3C-7E5EA85A08D7}"/>
              </a:ext>
            </a:extLst>
          </p:cNvPr>
          <p:cNvSpPr txBox="1"/>
          <p:nvPr/>
        </p:nvSpPr>
        <p:spPr>
          <a:xfrm>
            <a:off x="7620000" y="6281738"/>
            <a:ext cx="3048000" cy="317500"/>
          </a:xfrm>
          <a:prstGeom prst="rect">
            <a:avLst/>
          </a:prstGeom>
        </p:spPr>
        <p:txBody>
          <a:bodyPr>
            <a:normAutofit fontScale="55000" lnSpcReduction="20000"/>
          </a:bodyPr>
          <a:lstStyle/>
          <a:p>
            <a:r>
              <a:rPr lang="en-US"/>
              <a:t>ThePhoto by PhotoAuthor is licensed under CCYYSA.</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1E2"/>
        </a:solidFill>
        <a:effectLst/>
      </p:bgPr>
    </p:bg>
    <p:spTree>
      <p:nvGrpSpPr>
        <p:cNvPr id="1" name=""/>
        <p:cNvGrpSpPr/>
        <p:nvPr/>
      </p:nvGrpSpPr>
      <p:grpSpPr>
        <a:xfrm>
          <a:off x="0" y="0"/>
          <a:ext cx="0" cy="0"/>
          <a:chOff x="0" y="0"/>
          <a:chExt cx="0" cy="0"/>
        </a:xfrm>
      </p:grpSpPr>
      <p:sp>
        <p:nvSpPr>
          <p:cNvPr id="6" name="Freeform 6"/>
          <p:cNvSpPr/>
          <p:nvPr/>
        </p:nvSpPr>
        <p:spPr>
          <a:xfrm rot="10800000" flipH="1">
            <a:off x="14016027" y="271397"/>
            <a:ext cx="4221501" cy="8575612"/>
          </a:xfrm>
          <a:custGeom>
            <a:avLst/>
            <a:gdLst/>
            <a:ahLst/>
            <a:cxnLst/>
            <a:rect l="l" t="t" r="r" b="b"/>
            <a:pathLst>
              <a:path w="14451351" h="13033312">
                <a:moveTo>
                  <a:pt x="14451350" y="0"/>
                </a:moveTo>
                <a:lnTo>
                  <a:pt x="0" y="0"/>
                </a:lnTo>
                <a:lnTo>
                  <a:pt x="0" y="13033312"/>
                </a:lnTo>
                <a:lnTo>
                  <a:pt x="14451350" y="13033312"/>
                </a:lnTo>
                <a:lnTo>
                  <a:pt x="14451350" y="0"/>
                </a:lnTo>
                <a:close/>
              </a:path>
            </a:pathLst>
          </a:custGeom>
          <a:blipFill>
            <a:blip r:embed="rId2">
              <a:alphaModFix amt="43999"/>
            </a:blip>
            <a:stretch>
              <a:fillRect/>
            </a:stretch>
          </a:blipFill>
        </p:spPr>
        <p:txBody>
          <a:bodyPr/>
          <a:lstStyle/>
          <a:p>
            <a:endParaRPr lang="en-US"/>
          </a:p>
        </p:txBody>
      </p:sp>
      <p:sp>
        <p:nvSpPr>
          <p:cNvPr id="8" name="Freeform 8"/>
          <p:cNvSpPr/>
          <p:nvPr/>
        </p:nvSpPr>
        <p:spPr>
          <a:xfrm rot="20190435">
            <a:off x="15680008" y="7352065"/>
            <a:ext cx="2952813" cy="2944272"/>
          </a:xfrm>
          <a:custGeom>
            <a:avLst/>
            <a:gdLst/>
            <a:ahLst/>
            <a:cxnLst/>
            <a:rect l="l" t="t" r="r" b="b"/>
            <a:pathLst>
              <a:path w="4629213" h="6659022">
                <a:moveTo>
                  <a:pt x="0" y="0"/>
                </a:moveTo>
                <a:lnTo>
                  <a:pt x="4629213" y="0"/>
                </a:lnTo>
                <a:lnTo>
                  <a:pt x="4629213" y="6659022"/>
                </a:lnTo>
                <a:lnTo>
                  <a:pt x="0" y="6659022"/>
                </a:lnTo>
                <a:lnTo>
                  <a:pt x="0" y="0"/>
                </a:lnTo>
                <a:close/>
              </a:path>
            </a:pathLst>
          </a:custGeom>
          <a:blipFill>
            <a:blip r:embed="rId3"/>
            <a:stretch>
              <a:fillRect l="-1036" r="-1036" b="-12188"/>
            </a:stretch>
          </a:blipFill>
        </p:spPr>
        <p:txBody>
          <a:bodyPr/>
          <a:lstStyle/>
          <a:p>
            <a:endParaRPr lang="en-US"/>
          </a:p>
        </p:txBody>
      </p:sp>
      <p:sp>
        <p:nvSpPr>
          <p:cNvPr id="9" name="Freeform 9"/>
          <p:cNvSpPr/>
          <p:nvPr/>
        </p:nvSpPr>
        <p:spPr>
          <a:xfrm rot="10800000" flipH="1">
            <a:off x="42439" y="6893557"/>
            <a:ext cx="5936001" cy="3374962"/>
          </a:xfrm>
          <a:custGeom>
            <a:avLst/>
            <a:gdLst/>
            <a:ahLst/>
            <a:cxnLst/>
            <a:rect l="l" t="t" r="r" b="b"/>
            <a:pathLst>
              <a:path w="14451351" h="13033312">
                <a:moveTo>
                  <a:pt x="14451351" y="0"/>
                </a:moveTo>
                <a:lnTo>
                  <a:pt x="0" y="0"/>
                </a:lnTo>
                <a:lnTo>
                  <a:pt x="0" y="13033312"/>
                </a:lnTo>
                <a:lnTo>
                  <a:pt x="14451351" y="13033312"/>
                </a:lnTo>
                <a:lnTo>
                  <a:pt x="14451351" y="0"/>
                </a:lnTo>
                <a:close/>
              </a:path>
            </a:pathLst>
          </a:custGeom>
          <a:blipFill>
            <a:blip r:embed="rId2">
              <a:alphaModFix amt="43999"/>
            </a:blip>
            <a:stretch>
              <a:fillRect/>
            </a:stretch>
          </a:blipFill>
        </p:spPr>
        <p:txBody>
          <a:bodyPr/>
          <a:lstStyle/>
          <a:p>
            <a:endParaRPr lang="en-US" dirty="0"/>
          </a:p>
        </p:txBody>
      </p:sp>
      <p:sp>
        <p:nvSpPr>
          <p:cNvPr id="10" name="TextBox 9">
            <a:extLst>
              <a:ext uri="{FF2B5EF4-FFF2-40B4-BE49-F238E27FC236}">
                <a16:creationId xmlns:a16="http://schemas.microsoft.com/office/drawing/2014/main" id="{90570D26-50A8-3D40-F6E4-5378F17D761B}"/>
              </a:ext>
            </a:extLst>
          </p:cNvPr>
          <p:cNvSpPr txBox="1"/>
          <p:nvPr/>
        </p:nvSpPr>
        <p:spPr>
          <a:xfrm>
            <a:off x="2385487" y="5549929"/>
            <a:ext cx="5486400" cy="984885"/>
          </a:xfrm>
          <a:prstGeom prst="rect">
            <a:avLst/>
          </a:prstGeom>
          <a:noFill/>
        </p:spPr>
        <p:txBody>
          <a:bodyPr wrap="square" rtlCol="0">
            <a:spAutoFit/>
          </a:bodyPr>
          <a:lstStyle/>
          <a:p>
            <a:pPr algn="ctr"/>
            <a:r>
              <a:rPr lang="en-US" sz="4000" b="1" dirty="0"/>
              <a:t>Interpretation of Results</a:t>
            </a:r>
          </a:p>
          <a:p>
            <a:endParaRPr lang="en-US" dirty="0"/>
          </a:p>
        </p:txBody>
      </p:sp>
      <p:sp>
        <p:nvSpPr>
          <p:cNvPr id="31" name="TextBox 17">
            <a:extLst>
              <a:ext uri="{FF2B5EF4-FFF2-40B4-BE49-F238E27FC236}">
                <a16:creationId xmlns:a16="http://schemas.microsoft.com/office/drawing/2014/main" id="{BABCB91B-5C0F-6396-D846-65F19AEAB7A2}"/>
              </a:ext>
            </a:extLst>
          </p:cNvPr>
          <p:cNvSpPr txBox="1"/>
          <p:nvPr/>
        </p:nvSpPr>
        <p:spPr>
          <a:xfrm>
            <a:off x="12506284" y="2769317"/>
            <a:ext cx="1078288" cy="1140497"/>
          </a:xfrm>
          <a:prstGeom prst="rect">
            <a:avLst/>
          </a:prstGeom>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pPr>
            <a:endParaRPr/>
          </a:p>
        </p:txBody>
      </p:sp>
      <p:sp>
        <p:nvSpPr>
          <p:cNvPr id="35" name="TextBox 34">
            <a:extLst>
              <a:ext uri="{FF2B5EF4-FFF2-40B4-BE49-F238E27FC236}">
                <a16:creationId xmlns:a16="http://schemas.microsoft.com/office/drawing/2014/main" id="{BA096EE5-F09F-8FC0-640D-201ED9FDB737}"/>
              </a:ext>
            </a:extLst>
          </p:cNvPr>
          <p:cNvSpPr txBox="1"/>
          <p:nvPr/>
        </p:nvSpPr>
        <p:spPr>
          <a:xfrm>
            <a:off x="2394716" y="6524274"/>
            <a:ext cx="12260177" cy="2062103"/>
          </a:xfrm>
          <a:prstGeom prst="rect">
            <a:avLst/>
          </a:prstGeom>
          <a:noFill/>
        </p:spPr>
        <p:txBody>
          <a:bodyPr wrap="square" rtlCol="0">
            <a:spAutoFit/>
          </a:bodyPr>
          <a:lstStyle/>
          <a:p>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High accuracy (91%) indicates strong predictive power.</a:t>
            </a:r>
          </a:p>
          <a:p>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Data points form a near-diagonal line in prediction plot → strong positive correlation.</a:t>
            </a:r>
          </a:p>
          <a:p>
            <a:r>
              <a:rPr lang="en-US" sz="3200" kern="100" dirty="0">
                <a:effectLst/>
                <a:latin typeface="Times New Roman" panose="02020603050405020304" pitchFamily="18" charset="0"/>
                <a:ea typeface="Calibri" panose="020F0502020204030204" pitchFamily="34" charset="0"/>
                <a:cs typeface="Times New Roman" panose="02020603050405020304" pitchFamily="18" charset="0"/>
              </a:rPr>
              <a:t>R² = 0.91 means 91% of revenue variation is explained by the model.</a:t>
            </a:r>
            <a:endParaRPr lang="en-US" sz="3200" b="1" dirty="0"/>
          </a:p>
        </p:txBody>
      </p:sp>
      <p:sp>
        <p:nvSpPr>
          <p:cNvPr id="36" name="TextBox 35">
            <a:extLst>
              <a:ext uri="{FF2B5EF4-FFF2-40B4-BE49-F238E27FC236}">
                <a16:creationId xmlns:a16="http://schemas.microsoft.com/office/drawing/2014/main" id="{B08AF866-C25B-1A65-F632-E800C47FA827}"/>
              </a:ext>
            </a:extLst>
          </p:cNvPr>
          <p:cNvSpPr txBox="1"/>
          <p:nvPr/>
        </p:nvSpPr>
        <p:spPr>
          <a:xfrm>
            <a:off x="6998079" y="4318891"/>
            <a:ext cx="3068084" cy="801245"/>
          </a:xfrm>
          <a:prstGeom prst="rect">
            <a:avLst/>
          </a:prstGeom>
          <a:noFill/>
        </p:spPr>
        <p:txBody>
          <a:bodyPr wrap="square" rtlCol="0">
            <a:spAutoFit/>
          </a:bodyPr>
          <a:lstStyle/>
          <a:p>
            <a:pPr marL="0" marR="0">
              <a:lnSpc>
                <a:spcPct val="107000"/>
              </a:lnSpc>
              <a:spcBef>
                <a:spcPts val="0"/>
              </a:spcBef>
              <a:spcAft>
                <a:spcPts val="800"/>
              </a:spcAft>
            </a:pP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
        <p:nvSpPr>
          <p:cNvPr id="39" name="TextBox 38">
            <a:extLst>
              <a:ext uri="{FF2B5EF4-FFF2-40B4-BE49-F238E27FC236}">
                <a16:creationId xmlns:a16="http://schemas.microsoft.com/office/drawing/2014/main" id="{351BCB9A-7E8C-8204-D080-FC33368B8B55}"/>
              </a:ext>
            </a:extLst>
          </p:cNvPr>
          <p:cNvSpPr txBox="1"/>
          <p:nvPr/>
        </p:nvSpPr>
        <p:spPr>
          <a:xfrm>
            <a:off x="11864766" y="4318891"/>
            <a:ext cx="2537034" cy="1364861"/>
          </a:xfrm>
          <a:prstGeom prst="rect">
            <a:avLst/>
          </a:prstGeom>
          <a:noFill/>
        </p:spPr>
        <p:txBody>
          <a:bodyPr wrap="square" rtlCol="0">
            <a:spAutoFit/>
          </a:bodyPr>
          <a:lstStyle/>
          <a:p>
            <a:pPr marL="0" marR="0">
              <a:lnSpc>
                <a:spcPct val="107000"/>
              </a:lnSpc>
              <a:spcBef>
                <a:spcPts val="0"/>
              </a:spcBef>
              <a:spcAft>
                <a:spcPts val="800"/>
              </a:spcAft>
            </a:pPr>
            <a:endParaRPr lang="en-US" sz="24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400" b="1"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37" name="Slide Number Placeholder 36">
            <a:extLst>
              <a:ext uri="{FF2B5EF4-FFF2-40B4-BE49-F238E27FC236}">
                <a16:creationId xmlns:a16="http://schemas.microsoft.com/office/drawing/2014/main" id="{13CB5263-BEC8-F03A-43CD-2F15CC606265}"/>
              </a:ext>
            </a:extLst>
          </p:cNvPr>
          <p:cNvSpPr>
            <a:spLocks noGrp="1"/>
          </p:cNvSpPr>
          <p:nvPr>
            <p:ph type="sldNum" sz="quarter" idx="12"/>
          </p:nvPr>
        </p:nvSpPr>
        <p:spPr/>
        <p:txBody>
          <a:bodyPr/>
          <a:lstStyle/>
          <a:p>
            <a:fld id="{B6F15528-21DE-4FAA-801E-634DDDAF4B2B}" type="slidenum">
              <a:rPr lang="en-US" smtClean="0"/>
              <a:pPr/>
              <a:t>10</a:t>
            </a:fld>
            <a:endParaRPr lang="en-US" dirty="0"/>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6E36FE9-81AD-27D5-8394-3A9B9083D4B7}"/>
                  </a:ext>
                </a:extLst>
              </p:cNvPr>
              <p:cNvSpPr txBox="1"/>
              <p:nvPr/>
            </p:nvSpPr>
            <p:spPr>
              <a:xfrm>
                <a:off x="2386979" y="1468778"/>
                <a:ext cx="6764898" cy="2862322"/>
              </a:xfrm>
              <a:prstGeom prst="rect">
                <a:avLst/>
              </a:prstGeom>
              <a:noFill/>
            </p:spPr>
            <p:txBody>
              <a:bodyPr wrap="square" rtlCol="0">
                <a:spAutoFit/>
              </a:bodyPr>
              <a:lstStyle/>
              <a:p>
                <a:endParaRPr lang="en-US" sz="20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Accuracy  91%</a:t>
                </a:r>
              </a:p>
              <a:p>
                <a:r>
                  <a:rPr lang="en-US" sz="3200" dirty="0">
                    <a:latin typeface="Times New Roman" panose="02020603050405020304" pitchFamily="18" charset="0"/>
                    <a:cs typeface="Times New Roman" panose="02020603050405020304" pitchFamily="18" charset="0"/>
                  </a:rPr>
                  <a:t>MAE 679</a:t>
                </a:r>
              </a:p>
              <a:p>
                <a:r>
                  <a:rPr lang="en-US" sz="3200" dirty="0">
                    <a:latin typeface="Times New Roman" panose="02020603050405020304" pitchFamily="18" charset="0"/>
                    <a:cs typeface="Times New Roman" panose="02020603050405020304" pitchFamily="18" charset="0"/>
                  </a:rPr>
                  <a:t>RMSE 857.8</a:t>
                </a:r>
              </a:p>
              <a:p>
                <a:r>
                  <a:rPr lang="en-US" sz="3200" dirty="0">
                    <a:latin typeface="Times New Roman" panose="02020603050405020304" pitchFamily="18" charset="0"/>
                    <a:cs typeface="Times New Roman" panose="02020603050405020304" pitchFamily="18" charset="0"/>
                  </a:rPr>
                  <a:t>,</a:t>
                </a:r>
                <a14:m>
                  <m:oMath xmlns:m="http://schemas.openxmlformats.org/officeDocument/2006/math">
                    <m:sSup>
                      <m:sSupPr>
                        <m:ctrlPr>
                          <a:rPr lang="en-US" sz="3200" i="1" smtClean="0">
                            <a:latin typeface="Cambria Math" panose="02040503050406030204" pitchFamily="18" charset="0"/>
                            <a:cs typeface="Times New Roman" panose="02020603050405020304" pitchFamily="18" charset="0"/>
                          </a:rPr>
                        </m:ctrlPr>
                      </m:sSupPr>
                      <m:e>
                        <m:r>
                          <a:rPr lang="en-US" sz="3200" b="0" i="1" smtClean="0">
                            <a:latin typeface="Cambria Math" panose="02040503050406030204" pitchFamily="18" charset="0"/>
                            <a:cs typeface="Times New Roman" panose="02020603050405020304" pitchFamily="18" charset="0"/>
                          </a:rPr>
                          <m:t>𝑅</m:t>
                        </m:r>
                      </m:e>
                      <m:sup>
                        <m:r>
                          <a:rPr lang="en-US" sz="3200" i="1" smtClean="0">
                            <a:latin typeface="Cambria Math" panose="02040503050406030204" pitchFamily="18" charset="0"/>
                            <a:cs typeface="Times New Roman" panose="02020603050405020304" pitchFamily="18" charset="0"/>
                          </a:rPr>
                          <m:t>2</m:t>
                        </m:r>
                      </m:sup>
                    </m:sSup>
                  </m:oMath>
                </a14:m>
                <a:r>
                  <a:rPr lang="en-US" sz="3200" dirty="0">
                    <a:latin typeface="Times New Roman" panose="02020603050405020304" pitchFamily="18" charset="0"/>
                    <a:cs typeface="Times New Roman" panose="02020603050405020304" pitchFamily="18" charset="0"/>
                  </a:rPr>
                  <a:t> score 0.91</a:t>
                </a:r>
              </a:p>
              <a:p>
                <a:r>
                  <a:rPr lang="en-US" sz="3200" dirty="0">
                    <a:latin typeface="Times New Roman" panose="02020603050405020304" pitchFamily="18" charset="0"/>
                    <a:cs typeface="Times New Roman" panose="02020603050405020304" pitchFamily="18" charset="0"/>
                  </a:rPr>
                  <a:t>Confusion matrix ; 178 false negative </a:t>
                </a:r>
              </a:p>
            </p:txBody>
          </p:sp>
        </mc:Choice>
        <mc:Fallback>
          <p:sp>
            <p:nvSpPr>
              <p:cNvPr id="14" name="TextBox 13">
                <a:extLst>
                  <a:ext uri="{FF2B5EF4-FFF2-40B4-BE49-F238E27FC236}">
                    <a16:creationId xmlns:a16="http://schemas.microsoft.com/office/drawing/2014/main" id="{F6E36FE9-81AD-27D5-8394-3A9B9083D4B7}"/>
                  </a:ext>
                </a:extLst>
              </p:cNvPr>
              <p:cNvSpPr txBox="1">
                <a:spLocks noRot="1" noChangeAspect="1" noMove="1" noResize="1" noEditPoints="1" noAdjustHandles="1" noChangeArrowheads="1" noChangeShapeType="1" noTextEdit="1"/>
              </p:cNvSpPr>
              <p:nvPr/>
            </p:nvSpPr>
            <p:spPr>
              <a:xfrm>
                <a:off x="2386979" y="1468778"/>
                <a:ext cx="6764898" cy="2862322"/>
              </a:xfrm>
              <a:prstGeom prst="rect">
                <a:avLst/>
              </a:prstGeom>
              <a:blipFill>
                <a:blip r:embed="rId4"/>
                <a:stretch>
                  <a:fillRect l="-2344" b="-597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BC53768D-1A59-046A-69F5-8837CA807E8C}"/>
              </a:ext>
            </a:extLst>
          </p:cNvPr>
          <p:cNvSpPr txBox="1"/>
          <p:nvPr/>
        </p:nvSpPr>
        <p:spPr>
          <a:xfrm>
            <a:off x="587829" y="767442"/>
            <a:ext cx="76417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dirty="0">
                <a:ea typeface="Calibri"/>
                <a:cs typeface="Calibri"/>
              </a:rPr>
              <a:t>Model Performance </a:t>
            </a:r>
            <a:endParaRPr lang="en-US" sz="3600" dirty="0">
              <a:ea typeface="Calibri"/>
              <a:cs typeface="Calibri"/>
            </a:endParaRPr>
          </a:p>
          <a:p>
            <a:pPr algn="l"/>
            <a:endParaRPr lang="en-US" sz="3600" dirty="0">
              <a:ea typeface="Calibri"/>
              <a:cs typeface="Calibri"/>
            </a:endParaRPr>
          </a:p>
        </p:txBody>
      </p:sp>
      <p:pic>
        <p:nvPicPr>
          <p:cNvPr id="2" name="Picture 1" descr="A diagram of a function&#10;&#10;AI-generated content may be incorrect.">
            <a:extLst>
              <a:ext uri="{FF2B5EF4-FFF2-40B4-BE49-F238E27FC236}">
                <a16:creationId xmlns:a16="http://schemas.microsoft.com/office/drawing/2014/main" id="{2C664B5E-E44E-6547-B5C3-98803F6BAADD}"/>
              </a:ext>
            </a:extLst>
          </p:cNvPr>
          <p:cNvPicPr>
            <a:picLocks noChangeAspect="1"/>
          </p:cNvPicPr>
          <p:nvPr/>
        </p:nvPicPr>
        <p:blipFill>
          <a:blip r:embed="rId5"/>
          <a:stretch>
            <a:fillRect/>
          </a:stretch>
        </p:blipFill>
        <p:spPr>
          <a:xfrm>
            <a:off x="10747602" y="17688"/>
            <a:ext cx="7292069" cy="66266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1E2"/>
        </a:solidFill>
        <a:effectLst/>
      </p:bgPr>
    </p:bg>
    <p:spTree>
      <p:nvGrpSpPr>
        <p:cNvPr id="1" name=""/>
        <p:cNvGrpSpPr/>
        <p:nvPr/>
      </p:nvGrpSpPr>
      <p:grpSpPr>
        <a:xfrm>
          <a:off x="0" y="0"/>
          <a:ext cx="0" cy="0"/>
          <a:chOff x="0" y="0"/>
          <a:chExt cx="0" cy="0"/>
        </a:xfrm>
      </p:grpSpPr>
      <p:sp>
        <p:nvSpPr>
          <p:cNvPr id="5" name="Freeform 5"/>
          <p:cNvSpPr/>
          <p:nvPr/>
        </p:nvSpPr>
        <p:spPr>
          <a:xfrm flipV="1">
            <a:off x="-1981200" y="6700238"/>
            <a:ext cx="6524058" cy="7214682"/>
          </a:xfrm>
          <a:custGeom>
            <a:avLst/>
            <a:gdLst/>
            <a:ahLst/>
            <a:cxnLst/>
            <a:rect l="l" t="t" r="r" b="b"/>
            <a:pathLst>
              <a:path w="16258608" h="14663232">
                <a:moveTo>
                  <a:pt x="0" y="14663232"/>
                </a:moveTo>
                <a:lnTo>
                  <a:pt x="16258608" y="14663232"/>
                </a:lnTo>
                <a:lnTo>
                  <a:pt x="16258608" y="0"/>
                </a:lnTo>
                <a:lnTo>
                  <a:pt x="0" y="0"/>
                </a:lnTo>
                <a:lnTo>
                  <a:pt x="0" y="14663232"/>
                </a:lnTo>
                <a:close/>
              </a:path>
            </a:pathLst>
          </a:custGeom>
          <a:blipFill>
            <a:blip r:embed="rId2">
              <a:alphaModFix amt="26000"/>
            </a:blip>
            <a:stretch>
              <a:fillRect/>
            </a:stretch>
          </a:blipFill>
        </p:spPr>
        <p:txBody>
          <a:bodyPr/>
          <a:lstStyle/>
          <a:p>
            <a:endParaRPr lang="en-US"/>
          </a:p>
        </p:txBody>
      </p:sp>
      <p:sp>
        <p:nvSpPr>
          <p:cNvPr id="10" name="Freeform 10"/>
          <p:cNvSpPr/>
          <p:nvPr/>
        </p:nvSpPr>
        <p:spPr>
          <a:xfrm rot="92372" flipH="1">
            <a:off x="36631" y="7502085"/>
            <a:ext cx="2159551" cy="2754027"/>
          </a:xfrm>
          <a:custGeom>
            <a:avLst/>
            <a:gdLst/>
            <a:ahLst/>
            <a:cxnLst/>
            <a:rect l="l" t="t" r="r" b="b"/>
            <a:pathLst>
              <a:path w="5002805" h="7196426">
                <a:moveTo>
                  <a:pt x="5002805" y="0"/>
                </a:moveTo>
                <a:lnTo>
                  <a:pt x="0" y="0"/>
                </a:lnTo>
                <a:lnTo>
                  <a:pt x="0" y="7196426"/>
                </a:lnTo>
                <a:lnTo>
                  <a:pt x="5002805" y="7196426"/>
                </a:lnTo>
                <a:lnTo>
                  <a:pt x="5002805" y="0"/>
                </a:lnTo>
                <a:close/>
              </a:path>
            </a:pathLst>
          </a:custGeom>
          <a:blipFill>
            <a:blip r:embed="rId3"/>
            <a:stretch>
              <a:fillRect l="-1036" r="-1036" b="-12188"/>
            </a:stretch>
          </a:blipFill>
        </p:spPr>
        <p:txBody>
          <a:bodyPr/>
          <a:lstStyle/>
          <a:p>
            <a:endParaRPr lang="en-US" dirty="0"/>
          </a:p>
        </p:txBody>
      </p:sp>
      <p:sp>
        <p:nvSpPr>
          <p:cNvPr id="11" name="Freeform 11"/>
          <p:cNvSpPr/>
          <p:nvPr/>
        </p:nvSpPr>
        <p:spPr>
          <a:xfrm rot="92372" flipV="1">
            <a:off x="15638382" y="35166"/>
            <a:ext cx="2624134" cy="2728402"/>
          </a:xfrm>
          <a:custGeom>
            <a:avLst/>
            <a:gdLst/>
            <a:ahLst/>
            <a:cxnLst/>
            <a:rect l="l" t="t" r="r" b="b"/>
            <a:pathLst>
              <a:path w="5002805" h="7196426">
                <a:moveTo>
                  <a:pt x="0" y="7196426"/>
                </a:moveTo>
                <a:lnTo>
                  <a:pt x="5002805" y="7196426"/>
                </a:lnTo>
                <a:lnTo>
                  <a:pt x="5002805" y="0"/>
                </a:lnTo>
                <a:lnTo>
                  <a:pt x="0" y="0"/>
                </a:lnTo>
                <a:lnTo>
                  <a:pt x="0" y="7196426"/>
                </a:lnTo>
                <a:close/>
              </a:path>
            </a:pathLst>
          </a:custGeom>
          <a:blipFill>
            <a:blip r:embed="rId3"/>
            <a:stretch>
              <a:fillRect l="-1036" r="-1036" b="-12188"/>
            </a:stretch>
          </a:blipFill>
        </p:spPr>
        <p:txBody>
          <a:bodyPr/>
          <a:lstStyle/>
          <a:p>
            <a:endParaRPr lang="en-US"/>
          </a:p>
        </p:txBody>
      </p:sp>
      <p:sp>
        <p:nvSpPr>
          <p:cNvPr id="12" name="Freeform 12"/>
          <p:cNvSpPr/>
          <p:nvPr/>
        </p:nvSpPr>
        <p:spPr>
          <a:xfrm flipH="1">
            <a:off x="15038345" y="6128738"/>
            <a:ext cx="3247814" cy="4170969"/>
          </a:xfrm>
          <a:custGeom>
            <a:avLst/>
            <a:gdLst/>
            <a:ahLst/>
            <a:cxnLst/>
            <a:rect l="l" t="t" r="r" b="b"/>
            <a:pathLst>
              <a:path w="5276429" h="6222816">
                <a:moveTo>
                  <a:pt x="5276430" y="0"/>
                </a:moveTo>
                <a:lnTo>
                  <a:pt x="0" y="0"/>
                </a:lnTo>
                <a:lnTo>
                  <a:pt x="0" y="6222816"/>
                </a:lnTo>
                <a:lnTo>
                  <a:pt x="5276430" y="6222816"/>
                </a:lnTo>
                <a:lnTo>
                  <a:pt x="5276430" y="0"/>
                </a:lnTo>
                <a:close/>
              </a:path>
            </a:pathLst>
          </a:custGeom>
          <a:blipFill>
            <a:blip r:embed="rId4">
              <a:alphaModFix amt="37000"/>
            </a:blip>
            <a:stretch>
              <a:fillRect/>
            </a:stretch>
          </a:blipFill>
        </p:spPr>
        <p:txBody>
          <a:bodyPr/>
          <a:lstStyle/>
          <a:p>
            <a:endParaRPr lang="en-US"/>
          </a:p>
        </p:txBody>
      </p:sp>
      <p:sp>
        <p:nvSpPr>
          <p:cNvPr id="16" name="Slide Number Placeholder 15">
            <a:extLst>
              <a:ext uri="{FF2B5EF4-FFF2-40B4-BE49-F238E27FC236}">
                <a16:creationId xmlns:a16="http://schemas.microsoft.com/office/drawing/2014/main" id="{8C81AB7A-33A6-F1A3-4936-67B085932C85}"/>
              </a:ext>
            </a:extLst>
          </p:cNvPr>
          <p:cNvSpPr>
            <a:spLocks noGrp="1"/>
          </p:cNvSpPr>
          <p:nvPr>
            <p:ph type="sldNum" sz="quarter" idx="12"/>
          </p:nvPr>
        </p:nvSpPr>
        <p:spPr/>
        <p:txBody>
          <a:bodyPr/>
          <a:lstStyle/>
          <a:p>
            <a:fld id="{B6F15528-21DE-4FAA-801E-634DDDAF4B2B}" type="slidenum">
              <a:rPr lang="en-US" smtClean="0"/>
              <a:pPr/>
              <a:t>11</a:t>
            </a:fld>
            <a:endParaRPr lang="en-US"/>
          </a:p>
        </p:txBody>
      </p:sp>
      <p:sp>
        <p:nvSpPr>
          <p:cNvPr id="13" name="TextBox 12">
            <a:extLst>
              <a:ext uri="{FF2B5EF4-FFF2-40B4-BE49-F238E27FC236}">
                <a16:creationId xmlns:a16="http://schemas.microsoft.com/office/drawing/2014/main" id="{49144004-FFF0-FC63-322F-3BFCE3F0246D}"/>
              </a:ext>
            </a:extLst>
          </p:cNvPr>
          <p:cNvSpPr txBox="1"/>
          <p:nvPr/>
        </p:nvSpPr>
        <p:spPr>
          <a:xfrm>
            <a:off x="152400" y="1407955"/>
            <a:ext cx="6248400" cy="707886"/>
          </a:xfrm>
          <a:prstGeom prst="rect">
            <a:avLst/>
          </a:prstGeom>
          <a:noFill/>
        </p:spPr>
        <p:txBody>
          <a:bodyPr wrap="square" lIns="91440" tIns="45720" rIns="91440" bIns="45720" rtlCol="0" anchor="t">
            <a:spAutoFit/>
          </a:bodyPr>
          <a:lstStyle/>
          <a:p>
            <a:pPr marL="0" marR="0">
              <a:spcBef>
                <a:spcPts val="0"/>
              </a:spcBef>
              <a:spcAft>
                <a:spcPts val="1500"/>
              </a:spcAft>
            </a:pPr>
            <a:r>
              <a:rPr lang="en-US" sz="4000" b="1" u="sng" kern="1400" spc="25" dirty="0">
                <a:latin typeface="Times New Roman"/>
                <a:ea typeface="MS Gothic"/>
                <a:cs typeface="Times New Roman"/>
              </a:rPr>
              <a:t>Conclusions</a:t>
            </a:r>
            <a:r>
              <a:rPr lang="en-US" sz="2400" kern="1400" spc="25" dirty="0">
                <a:latin typeface="Times New Roman"/>
                <a:ea typeface="MS Gothic"/>
                <a:cs typeface="Times New Roman"/>
              </a:rPr>
              <a:t> </a:t>
            </a:r>
            <a:endParaRPr lang="en-US" sz="2400" kern="1400" spc="25" dirty="0">
              <a:effectLst/>
              <a:latin typeface="Times New Roman"/>
              <a:ea typeface="MS Gothic"/>
              <a:cs typeface="Times New Roman"/>
            </a:endParaRPr>
          </a:p>
        </p:txBody>
      </p:sp>
      <p:pic>
        <p:nvPicPr>
          <p:cNvPr id="9" name="Picture 8">
            <a:extLst>
              <a:ext uri="{FF2B5EF4-FFF2-40B4-BE49-F238E27FC236}">
                <a16:creationId xmlns:a16="http://schemas.microsoft.com/office/drawing/2014/main" id="{BCBDD3FE-1111-5133-F457-1CDA4EE3D2CF}"/>
              </a:ext>
            </a:extLst>
          </p:cNvPr>
          <p:cNvPicPr>
            <a:picLocks noChangeAspect="1"/>
          </p:cNvPicPr>
          <p:nvPr/>
        </p:nvPicPr>
        <p:blipFill>
          <a:blip r:embed="rId5"/>
          <a:stretch>
            <a:fillRect/>
          </a:stretch>
        </p:blipFill>
        <p:spPr>
          <a:xfrm>
            <a:off x="152400" y="2571750"/>
            <a:ext cx="9505950" cy="5285981"/>
          </a:xfrm>
          <a:prstGeom prst="rect">
            <a:avLst/>
          </a:prstGeom>
        </p:spPr>
      </p:pic>
      <p:sp>
        <p:nvSpPr>
          <p:cNvPr id="8" name="TextBox 7">
            <a:extLst>
              <a:ext uri="{FF2B5EF4-FFF2-40B4-BE49-F238E27FC236}">
                <a16:creationId xmlns:a16="http://schemas.microsoft.com/office/drawing/2014/main" id="{26BF9925-8E18-11E2-9E48-08BB2FC6BF2D}"/>
              </a:ext>
            </a:extLst>
          </p:cNvPr>
          <p:cNvSpPr txBox="1"/>
          <p:nvPr/>
        </p:nvSpPr>
        <p:spPr>
          <a:xfrm>
            <a:off x="10477500" y="1452562"/>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5" name="Picture 14" descr="A graph with blue lines&#10;&#10;AI-generated content may be incorrect.">
            <a:extLst>
              <a:ext uri="{FF2B5EF4-FFF2-40B4-BE49-F238E27FC236}">
                <a16:creationId xmlns:a16="http://schemas.microsoft.com/office/drawing/2014/main" id="{DCC8846C-A792-98C6-6C82-2C85EAE32B5C}"/>
              </a:ext>
            </a:extLst>
          </p:cNvPr>
          <p:cNvPicPr>
            <a:picLocks noChangeAspect="1"/>
          </p:cNvPicPr>
          <p:nvPr/>
        </p:nvPicPr>
        <p:blipFill>
          <a:blip r:embed="rId6"/>
          <a:stretch>
            <a:fillRect/>
          </a:stretch>
        </p:blipFill>
        <p:spPr>
          <a:xfrm>
            <a:off x="9920288" y="862013"/>
            <a:ext cx="8124825" cy="65627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1E2"/>
        </a:solidFill>
        <a:effectLst/>
      </p:bgPr>
    </p:bg>
    <p:spTree>
      <p:nvGrpSpPr>
        <p:cNvPr id="1" name=""/>
        <p:cNvGrpSpPr/>
        <p:nvPr/>
      </p:nvGrpSpPr>
      <p:grpSpPr>
        <a:xfrm>
          <a:off x="0" y="0"/>
          <a:ext cx="0" cy="0"/>
          <a:chOff x="0" y="0"/>
          <a:chExt cx="0" cy="0"/>
        </a:xfrm>
      </p:grpSpPr>
      <p:sp>
        <p:nvSpPr>
          <p:cNvPr id="6" name="Freeform 6"/>
          <p:cNvSpPr/>
          <p:nvPr/>
        </p:nvSpPr>
        <p:spPr>
          <a:xfrm flipV="1">
            <a:off x="0" y="0"/>
            <a:ext cx="5276429" cy="6222816"/>
          </a:xfrm>
          <a:custGeom>
            <a:avLst/>
            <a:gdLst/>
            <a:ahLst/>
            <a:cxnLst/>
            <a:rect l="l" t="t" r="r" b="b"/>
            <a:pathLst>
              <a:path w="5276429" h="6222816">
                <a:moveTo>
                  <a:pt x="0" y="6222816"/>
                </a:moveTo>
                <a:lnTo>
                  <a:pt x="5276429" y="6222816"/>
                </a:lnTo>
                <a:lnTo>
                  <a:pt x="5276429" y="0"/>
                </a:lnTo>
                <a:lnTo>
                  <a:pt x="0" y="0"/>
                </a:lnTo>
                <a:lnTo>
                  <a:pt x="0" y="6222816"/>
                </a:lnTo>
                <a:close/>
              </a:path>
            </a:pathLst>
          </a:custGeom>
          <a:blipFill>
            <a:blip r:embed="rId2">
              <a:alphaModFix amt="37000"/>
            </a:blip>
            <a:stretch>
              <a:fillRect/>
            </a:stretch>
          </a:blipFill>
        </p:spPr>
        <p:txBody>
          <a:bodyPr/>
          <a:lstStyle/>
          <a:p>
            <a:endParaRPr lang="en-US"/>
          </a:p>
        </p:txBody>
      </p:sp>
      <p:sp>
        <p:nvSpPr>
          <p:cNvPr id="7" name="Freeform 7"/>
          <p:cNvSpPr/>
          <p:nvPr/>
        </p:nvSpPr>
        <p:spPr>
          <a:xfrm rot="10800000" flipH="1">
            <a:off x="11977677" y="-719203"/>
            <a:ext cx="6736101" cy="5279962"/>
          </a:xfrm>
          <a:custGeom>
            <a:avLst/>
            <a:gdLst/>
            <a:ahLst/>
            <a:cxnLst/>
            <a:rect l="l" t="t" r="r" b="b"/>
            <a:pathLst>
              <a:path w="14451351" h="13033312">
                <a:moveTo>
                  <a:pt x="14451350" y="0"/>
                </a:moveTo>
                <a:lnTo>
                  <a:pt x="0" y="0"/>
                </a:lnTo>
                <a:lnTo>
                  <a:pt x="0" y="13033312"/>
                </a:lnTo>
                <a:lnTo>
                  <a:pt x="14451350" y="13033312"/>
                </a:lnTo>
                <a:lnTo>
                  <a:pt x="14451350" y="0"/>
                </a:lnTo>
                <a:close/>
              </a:path>
            </a:pathLst>
          </a:custGeom>
          <a:blipFill>
            <a:blip r:embed="rId3">
              <a:alphaModFix amt="43999"/>
            </a:blip>
            <a:stretch>
              <a:fillRect/>
            </a:stretch>
          </a:blipFill>
        </p:spPr>
        <p:txBody>
          <a:bodyPr/>
          <a:lstStyle/>
          <a:p>
            <a:endParaRPr lang="en-US"/>
          </a:p>
        </p:txBody>
      </p:sp>
      <p:sp>
        <p:nvSpPr>
          <p:cNvPr id="8" name="Freeform 8"/>
          <p:cNvSpPr/>
          <p:nvPr/>
        </p:nvSpPr>
        <p:spPr>
          <a:xfrm rot="10800000" flipV="1">
            <a:off x="1228515" y="661673"/>
            <a:ext cx="6676458" cy="8986332"/>
          </a:xfrm>
          <a:custGeom>
            <a:avLst/>
            <a:gdLst/>
            <a:ahLst/>
            <a:cxnLst/>
            <a:rect l="l" t="t" r="r" b="b"/>
            <a:pathLst>
              <a:path w="16258608" h="14663232">
                <a:moveTo>
                  <a:pt x="0" y="14663232"/>
                </a:moveTo>
                <a:lnTo>
                  <a:pt x="16258608" y="14663232"/>
                </a:lnTo>
                <a:lnTo>
                  <a:pt x="16258608" y="0"/>
                </a:lnTo>
                <a:lnTo>
                  <a:pt x="0" y="0"/>
                </a:lnTo>
                <a:lnTo>
                  <a:pt x="0" y="14663232"/>
                </a:lnTo>
                <a:close/>
              </a:path>
            </a:pathLst>
          </a:custGeom>
          <a:blipFill>
            <a:blip r:embed="rId3">
              <a:alphaModFix amt="26000"/>
            </a:blip>
            <a:stretch>
              <a:fillRect/>
            </a:stretch>
          </a:blipFill>
        </p:spPr>
        <p:txBody>
          <a:bodyPr/>
          <a:lstStyle/>
          <a:p>
            <a:endParaRPr lang="en-US"/>
          </a:p>
        </p:txBody>
      </p:sp>
      <p:sp>
        <p:nvSpPr>
          <p:cNvPr id="9" name="TextBox 9"/>
          <p:cNvSpPr txBox="1"/>
          <p:nvPr/>
        </p:nvSpPr>
        <p:spPr>
          <a:xfrm>
            <a:off x="3511069" y="3345007"/>
            <a:ext cx="11390366" cy="2687858"/>
          </a:xfrm>
          <a:prstGeom prst="rect">
            <a:avLst/>
          </a:prstGeom>
        </p:spPr>
        <p:txBody>
          <a:bodyPr lIns="0" tIns="0" rIns="0" bIns="0" rtlCol="0" anchor="t">
            <a:spAutoFit/>
          </a:bodyPr>
          <a:lstStyle/>
          <a:p>
            <a:pPr algn="ctr">
              <a:lnSpc>
                <a:spcPts val="21942"/>
              </a:lnSpc>
            </a:pPr>
            <a:r>
              <a:rPr lang="en-US" sz="15673">
                <a:solidFill>
                  <a:srgbClr val="342015"/>
                </a:solidFill>
                <a:latin typeface="Daydream"/>
                <a:ea typeface="Daydream"/>
                <a:cs typeface="Daydream"/>
                <a:sym typeface="Daydream"/>
              </a:rPr>
              <a:t>Thank You</a:t>
            </a:r>
          </a:p>
        </p:txBody>
      </p:sp>
      <p:sp>
        <p:nvSpPr>
          <p:cNvPr id="10" name="Freeform 10"/>
          <p:cNvSpPr/>
          <p:nvPr/>
        </p:nvSpPr>
        <p:spPr>
          <a:xfrm rot="20190435">
            <a:off x="14380879" y="5170902"/>
            <a:ext cx="4140357" cy="5223005"/>
          </a:xfrm>
          <a:custGeom>
            <a:avLst/>
            <a:gdLst/>
            <a:ahLst/>
            <a:cxnLst/>
            <a:rect l="l" t="t" r="r" b="b"/>
            <a:pathLst>
              <a:path w="5988207" h="8613905">
                <a:moveTo>
                  <a:pt x="0" y="0"/>
                </a:moveTo>
                <a:lnTo>
                  <a:pt x="5988206" y="0"/>
                </a:lnTo>
                <a:lnTo>
                  <a:pt x="5988206" y="8613905"/>
                </a:lnTo>
                <a:lnTo>
                  <a:pt x="0" y="8613905"/>
                </a:lnTo>
                <a:lnTo>
                  <a:pt x="0" y="0"/>
                </a:lnTo>
                <a:close/>
              </a:path>
            </a:pathLst>
          </a:custGeom>
          <a:blipFill>
            <a:blip r:embed="rId4"/>
            <a:stretch>
              <a:fillRect l="-1036" r="-1036" b="-12188"/>
            </a:stretch>
          </a:blipFill>
        </p:spPr>
        <p:txBody>
          <a:bodyPr/>
          <a:lstStyle/>
          <a:p>
            <a:endParaRPr lang="en-US" dirty="0"/>
          </a:p>
        </p:txBody>
      </p:sp>
      <p:sp>
        <p:nvSpPr>
          <p:cNvPr id="14" name="Slide Number Placeholder 13">
            <a:extLst>
              <a:ext uri="{FF2B5EF4-FFF2-40B4-BE49-F238E27FC236}">
                <a16:creationId xmlns:a16="http://schemas.microsoft.com/office/drawing/2014/main" id="{EF6E4B90-9E63-AC7D-98A7-092502C0773B}"/>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4F1E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EB5B4E0-34F4-4856-9F9F-ACE8A8B810AA}"/>
              </a:ext>
            </a:extLst>
          </p:cNvPr>
          <p:cNvGrpSpPr/>
          <p:nvPr/>
        </p:nvGrpSpPr>
        <p:grpSpPr>
          <a:xfrm>
            <a:off x="2090838" y="-76792"/>
            <a:ext cx="7300317" cy="9221386"/>
            <a:chOff x="1173480" y="685799"/>
            <a:chExt cx="4058601" cy="5909311"/>
          </a:xfrm>
          <a:solidFill>
            <a:schemeClr val="bg1"/>
          </a:solidFill>
        </p:grpSpPr>
        <p:sp>
          <p:nvSpPr>
            <p:cNvPr id="8" name="Rectangle 7">
              <a:extLst>
                <a:ext uri="{FF2B5EF4-FFF2-40B4-BE49-F238E27FC236}">
                  <a16:creationId xmlns:a16="http://schemas.microsoft.com/office/drawing/2014/main" id="{C905D5E7-D0AD-4533-AFB6-DC4798DFE0BA}"/>
                </a:ext>
              </a:extLst>
            </p:cNvPr>
            <p:cNvSpPr/>
            <p:nvPr/>
          </p:nvSpPr>
          <p:spPr>
            <a:xfrm>
              <a:off x="1173480" y="685799"/>
              <a:ext cx="3821430" cy="5909311"/>
            </a:xfrm>
            <a:prstGeom prst="rect">
              <a:avLst/>
            </a:prstGeom>
            <a:grpFill/>
            <a:ln w="57150">
              <a:solidFill>
                <a:schemeClr val="bg1">
                  <a:lumMod val="85000"/>
                </a:schemeClr>
              </a:solid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a:p>
          </p:txBody>
        </p:sp>
        <p:sp>
          <p:nvSpPr>
            <p:cNvPr id="9" name="Rectangle 8">
              <a:extLst>
                <a:ext uri="{FF2B5EF4-FFF2-40B4-BE49-F238E27FC236}">
                  <a16:creationId xmlns:a16="http://schemas.microsoft.com/office/drawing/2014/main" id="{6147D216-9192-4CC5-AFBE-E476DCAE88D4}"/>
                </a:ext>
              </a:extLst>
            </p:cNvPr>
            <p:cNvSpPr/>
            <p:nvPr/>
          </p:nvSpPr>
          <p:spPr>
            <a:xfrm>
              <a:off x="1589405" y="971550"/>
              <a:ext cx="3642676" cy="5384800"/>
            </a:xfrm>
            <a:prstGeom prst="rect">
              <a:avLst/>
            </a:prstGeom>
            <a:grp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dirty="0"/>
            </a:p>
          </p:txBody>
        </p:sp>
      </p:grpSp>
      <p:grpSp>
        <p:nvGrpSpPr>
          <p:cNvPr id="10" name="Group 9">
            <a:extLst>
              <a:ext uri="{FF2B5EF4-FFF2-40B4-BE49-F238E27FC236}">
                <a16:creationId xmlns:a16="http://schemas.microsoft.com/office/drawing/2014/main" id="{8FBE1AAC-0DD3-86EF-735D-D45E2E23817A}"/>
              </a:ext>
            </a:extLst>
          </p:cNvPr>
          <p:cNvGrpSpPr/>
          <p:nvPr/>
        </p:nvGrpSpPr>
        <p:grpSpPr>
          <a:xfrm>
            <a:off x="8291415" y="223837"/>
            <a:ext cx="8691569" cy="10082213"/>
            <a:chOff x="1173480" y="685799"/>
            <a:chExt cx="4472799" cy="5909311"/>
          </a:xfrm>
          <a:solidFill>
            <a:schemeClr val="bg1"/>
          </a:solidFill>
        </p:grpSpPr>
        <p:sp>
          <p:nvSpPr>
            <p:cNvPr id="11" name="Rectangle 10">
              <a:extLst>
                <a:ext uri="{FF2B5EF4-FFF2-40B4-BE49-F238E27FC236}">
                  <a16:creationId xmlns:a16="http://schemas.microsoft.com/office/drawing/2014/main" id="{18C2A65D-6739-60D2-7718-54C39A6DDF0C}"/>
                </a:ext>
              </a:extLst>
            </p:cNvPr>
            <p:cNvSpPr/>
            <p:nvPr/>
          </p:nvSpPr>
          <p:spPr>
            <a:xfrm>
              <a:off x="1173480" y="685799"/>
              <a:ext cx="3821430" cy="5909311"/>
            </a:xfrm>
            <a:prstGeom prst="rect">
              <a:avLst/>
            </a:prstGeom>
            <a:grpFill/>
            <a:ln w="57150">
              <a:solidFill>
                <a:schemeClr val="bg1">
                  <a:lumMod val="85000"/>
                </a:schemeClr>
              </a:solid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a:p>
          </p:txBody>
        </p:sp>
        <p:sp>
          <p:nvSpPr>
            <p:cNvPr id="12" name="Rectangle 11">
              <a:extLst>
                <a:ext uri="{FF2B5EF4-FFF2-40B4-BE49-F238E27FC236}">
                  <a16:creationId xmlns:a16="http://schemas.microsoft.com/office/drawing/2014/main" id="{D04BDDEC-FBC5-CCD6-C5CE-EE476C54CC30}"/>
                </a:ext>
              </a:extLst>
            </p:cNvPr>
            <p:cNvSpPr/>
            <p:nvPr/>
          </p:nvSpPr>
          <p:spPr>
            <a:xfrm>
              <a:off x="2003603" y="987141"/>
              <a:ext cx="3642676" cy="5188108"/>
            </a:xfrm>
            <a:prstGeom prst="rect">
              <a:avLst/>
            </a:prstGeom>
            <a:grpFill/>
            <a:ln w="571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700" dirty="0"/>
            </a:p>
          </p:txBody>
        </p:sp>
      </p:grpSp>
      <p:sp>
        <p:nvSpPr>
          <p:cNvPr id="16" name="TextBox 15">
            <a:extLst>
              <a:ext uri="{FF2B5EF4-FFF2-40B4-BE49-F238E27FC236}">
                <a16:creationId xmlns:a16="http://schemas.microsoft.com/office/drawing/2014/main" id="{E7E67B56-5995-C4A5-5EAA-E5F71C88E917}"/>
              </a:ext>
            </a:extLst>
          </p:cNvPr>
          <p:cNvSpPr txBox="1"/>
          <p:nvPr/>
        </p:nvSpPr>
        <p:spPr>
          <a:xfrm>
            <a:off x="3471985" y="1185280"/>
            <a:ext cx="6005924" cy="5809347"/>
          </a:xfrm>
          <a:prstGeom prst="rect">
            <a:avLst/>
          </a:prstGeom>
          <a:noFill/>
        </p:spPr>
        <p:txBody>
          <a:bodyPr wrap="square">
            <a:spAutoFit/>
          </a:bodyPr>
          <a:lstStyle/>
          <a:p>
            <a:pPr marL="0" marR="0">
              <a:lnSpc>
                <a:spcPct val="107000"/>
              </a:lnSpc>
              <a:spcBef>
                <a:spcPts val="0"/>
              </a:spcBef>
              <a:spcAft>
                <a:spcPts val="800"/>
              </a:spcAft>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Leverage historical BMW sales data (2010–2024) to forecast future revenue and inform strategic decisions. Predictive analytics in automotive retail can identify emerging trends and guide pricing and inventory strategies</a:t>
            </a:r>
          </a:p>
          <a:p>
            <a:pPr marL="0" marR="0">
              <a:lnSpc>
                <a:spcPct val="107000"/>
              </a:lnSpc>
              <a:spcBef>
                <a:spcPts val="0"/>
              </a:spcBef>
              <a:spcAft>
                <a:spcPts val="800"/>
              </a:spcAft>
            </a:pPr>
            <a:endParaRPr lang="en-US" sz="2800" kern="100"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Project goals include revenue prediction (classification of sales into high/low revenue categories), pricing optimization, and analysis of customer preferences across markets.</a:t>
            </a:r>
          </a:p>
        </p:txBody>
      </p:sp>
      <p:pic>
        <p:nvPicPr>
          <p:cNvPr id="17" name="Picture 16">
            <a:extLst>
              <a:ext uri="{FF2B5EF4-FFF2-40B4-BE49-F238E27FC236}">
                <a16:creationId xmlns:a16="http://schemas.microsoft.com/office/drawing/2014/main" id="{29AB6DE9-3CEF-CB0D-77A5-D9B74F7B4048}"/>
              </a:ext>
            </a:extLst>
          </p:cNvPr>
          <p:cNvPicPr>
            <a:picLocks noChangeAspect="1"/>
          </p:cNvPicPr>
          <p:nvPr/>
        </p:nvPicPr>
        <p:blipFill>
          <a:blip r:embed="rId2"/>
          <a:stretch>
            <a:fillRect/>
          </a:stretch>
        </p:blipFill>
        <p:spPr>
          <a:xfrm rot="18217427">
            <a:off x="183546" y="-624497"/>
            <a:ext cx="2973592" cy="3552820"/>
          </a:xfrm>
          <a:prstGeom prst="rect">
            <a:avLst/>
          </a:prstGeom>
        </p:spPr>
      </p:pic>
      <p:sp>
        <p:nvSpPr>
          <p:cNvPr id="18" name="TextBox 17">
            <a:extLst>
              <a:ext uri="{FF2B5EF4-FFF2-40B4-BE49-F238E27FC236}">
                <a16:creationId xmlns:a16="http://schemas.microsoft.com/office/drawing/2014/main" id="{5B3F25CC-832F-8B4F-A7A0-AA1205F69B63}"/>
              </a:ext>
            </a:extLst>
          </p:cNvPr>
          <p:cNvSpPr txBox="1"/>
          <p:nvPr/>
        </p:nvSpPr>
        <p:spPr>
          <a:xfrm>
            <a:off x="520232" y="765323"/>
            <a:ext cx="2872702" cy="584775"/>
          </a:xfrm>
          <a:prstGeom prst="rect">
            <a:avLst/>
          </a:prstGeom>
          <a:noFill/>
        </p:spPr>
        <p:txBody>
          <a:bodyPr wrap="square" rtlCol="0">
            <a:spAutoFit/>
          </a:bodyPr>
          <a:lstStyle/>
          <a:p>
            <a:r>
              <a:rPr lang="en-US" sz="3200" b="1" dirty="0"/>
              <a:t>BACKGROUND</a:t>
            </a:r>
          </a:p>
        </p:txBody>
      </p:sp>
      <p:sp>
        <p:nvSpPr>
          <p:cNvPr id="19" name="TextBox 18">
            <a:extLst>
              <a:ext uri="{FF2B5EF4-FFF2-40B4-BE49-F238E27FC236}">
                <a16:creationId xmlns:a16="http://schemas.microsoft.com/office/drawing/2014/main" id="{F73D3FF1-178D-3582-1BDD-8403B9655886}"/>
              </a:ext>
            </a:extLst>
          </p:cNvPr>
          <p:cNvSpPr txBox="1"/>
          <p:nvPr/>
        </p:nvSpPr>
        <p:spPr>
          <a:xfrm>
            <a:off x="10535155" y="1185281"/>
            <a:ext cx="6076445" cy="1913665"/>
          </a:xfrm>
          <a:prstGeom prst="rect">
            <a:avLst/>
          </a:prstGeom>
          <a:noFill/>
        </p:spPr>
        <p:txBody>
          <a:bodyPr wrap="square" rtlCol="0">
            <a:spAutoFit/>
          </a:bodyPr>
          <a:lstStyle/>
          <a:p>
            <a:pPr marL="0" marR="0">
              <a:lnSpc>
                <a:spcPct val="107000"/>
              </a:lnSpc>
              <a:spcBef>
                <a:spcPts val="0"/>
              </a:spcBef>
              <a:spcAft>
                <a:spcPts val="800"/>
              </a:spcAft>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Machine learning provides data-driven insights: by analyzing past sales, we can anticipate demand fluctuations and tailor marketing efforts for maximum revenue.</a:t>
            </a:r>
            <a:endParaRPr lang="en-US"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Slide Number Placeholder 12">
            <a:extLst>
              <a:ext uri="{FF2B5EF4-FFF2-40B4-BE49-F238E27FC236}">
                <a16:creationId xmlns:a16="http://schemas.microsoft.com/office/drawing/2014/main" id="{740F2B88-807F-683E-B00E-EDAC73A0A342}"/>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EEABD92-5486-B563-D08F-22F60AFA9046}"/>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3" name="TextBox 2">
            <a:extLst>
              <a:ext uri="{FF2B5EF4-FFF2-40B4-BE49-F238E27FC236}">
                <a16:creationId xmlns:a16="http://schemas.microsoft.com/office/drawing/2014/main" id="{48D1F934-CBBB-8501-F984-2967A8C73486}"/>
              </a:ext>
            </a:extLst>
          </p:cNvPr>
          <p:cNvSpPr txBox="1"/>
          <p:nvPr/>
        </p:nvSpPr>
        <p:spPr>
          <a:xfrm>
            <a:off x="762000" y="3390900"/>
            <a:ext cx="10591799" cy="4774064"/>
          </a:xfrm>
          <a:prstGeom prst="rect">
            <a:avLst/>
          </a:prstGeom>
          <a:noFill/>
        </p:spPr>
        <p:txBody>
          <a:bodyPr wrap="square" rtlCol="0">
            <a:spAutoFit/>
          </a:bodyPr>
          <a:lstStyle/>
          <a:p>
            <a:pPr marL="0" marR="0">
              <a:lnSpc>
                <a:spcPct val="107000"/>
              </a:lnSpc>
              <a:spcAft>
                <a:spcPts val="800"/>
              </a:spcAft>
              <a:buNone/>
            </a:pPr>
            <a:r>
              <a:rPr lang="en-US" sz="2800" dirty="0">
                <a:latin typeface="Times New Roman" panose="02020603050405020304" pitchFamily="18" charset="0"/>
                <a:cs typeface="Times New Roman" panose="02020603050405020304" pitchFamily="18" charset="0"/>
              </a:rPr>
              <a:t>BMW vehicle sales revenue due to the complex interplay of vehicle features (such as model type, price, engine size, and region). Without a data-driven approach, pricing decisions, inventory planning, and marketing strategies are often based on assumptions rather than actual customer preferences or market trends.</a:t>
            </a:r>
          </a:p>
          <a:p>
            <a:pPr marL="0" marR="0">
              <a:lnSpc>
                <a:spcPct val="107000"/>
              </a:lnSpc>
              <a:spcAft>
                <a:spcPts val="800"/>
              </a:spcAft>
              <a:buNone/>
            </a:pPr>
            <a:r>
              <a:rPr lang="en-US" sz="2800" kern="100" dirty="0">
                <a:effectLst/>
                <a:latin typeface="Times New Roman" panose="02020603050405020304" pitchFamily="18" charset="0"/>
                <a:ea typeface="Calibri" panose="020F0502020204030204" pitchFamily="34" charset="0"/>
                <a:cs typeface="Times New Roman" panose="02020603050405020304" pitchFamily="18" charset="0"/>
              </a:rPr>
              <a:t>This leads to overproduction o</a:t>
            </a:r>
            <a:r>
              <a:rPr lang="en-US" sz="2800" kern="100" dirty="0">
                <a:latin typeface="Times New Roman" panose="02020603050405020304" pitchFamily="18" charset="0"/>
                <a:ea typeface="Calibri" panose="020F0502020204030204" pitchFamily="34" charset="0"/>
                <a:cs typeface="Times New Roman" panose="02020603050405020304" pitchFamily="18" charset="0"/>
              </a:rPr>
              <a:t>f low demand models ,ineffective marketing </a:t>
            </a:r>
            <a:r>
              <a:rPr lang="en-US" sz="2800" kern="100" dirty="0" err="1">
                <a:latin typeface="Times New Roman" panose="02020603050405020304" pitchFamily="18" charset="0"/>
                <a:ea typeface="Calibri" panose="020F0502020204030204" pitchFamily="34" charset="0"/>
                <a:cs typeface="Times New Roman" panose="02020603050405020304" pitchFamily="18" charset="0"/>
              </a:rPr>
              <a:t>etc</a:t>
            </a:r>
            <a:r>
              <a:rPr lang="en-US" sz="2800" kern="100" dirty="0">
                <a:latin typeface="Times New Roman" panose="02020603050405020304" pitchFamily="18" charset="0"/>
                <a:ea typeface="Calibri" panose="020F0502020204030204" pitchFamily="34" charset="0"/>
                <a:cs typeface="Times New Roman" panose="02020603050405020304" pitchFamily="18" charset="0"/>
              </a:rPr>
              <a:t>  hence the need to  Build a machine learning model to predict the revenue of BMW Vehicle Sales through customer preferences, pricing optimization, and sales forecasting using multi-feature data (2010-2014).</a:t>
            </a:r>
            <a:endParaRPr lang="en-US" sz="28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DE3AAA0E-9C8B-6D81-C58E-0C5C48AD219E}"/>
              </a:ext>
            </a:extLst>
          </p:cNvPr>
          <p:cNvSpPr txBox="1"/>
          <p:nvPr/>
        </p:nvSpPr>
        <p:spPr>
          <a:xfrm>
            <a:off x="1905000" y="1523455"/>
            <a:ext cx="7010400" cy="769441"/>
          </a:xfrm>
          <a:prstGeom prst="rect">
            <a:avLst/>
          </a:prstGeom>
          <a:noFill/>
        </p:spPr>
        <p:txBody>
          <a:bodyPr wrap="square" lIns="91440" tIns="45720" rIns="91440" bIns="45720" rtlCol="0" anchor="t">
            <a:spAutoFit/>
          </a:bodyPr>
          <a:lstStyle/>
          <a:p>
            <a:pPr algn="ctr"/>
            <a:r>
              <a:rPr lang="en-US" sz="4400" b="1" u="sng" dirty="0"/>
              <a:t>PROBLEM STATEMENT</a:t>
            </a:r>
            <a:endParaRPr lang="en-US" sz="4400" b="1" u="sng" dirty="0">
              <a:ea typeface="Calibri"/>
              <a:cs typeface="Calibri"/>
            </a:endParaRPr>
          </a:p>
        </p:txBody>
      </p:sp>
      <p:pic>
        <p:nvPicPr>
          <p:cNvPr id="5" name="Picture 4">
            <a:extLst>
              <a:ext uri="{FF2B5EF4-FFF2-40B4-BE49-F238E27FC236}">
                <a16:creationId xmlns:a16="http://schemas.microsoft.com/office/drawing/2014/main" id="{4FC93E99-67D3-CA6E-9053-A0C1DA87039B}"/>
              </a:ext>
            </a:extLst>
          </p:cNvPr>
          <p:cNvPicPr>
            <a:picLocks noChangeAspect="1"/>
          </p:cNvPicPr>
          <p:nvPr/>
        </p:nvPicPr>
        <p:blipFill>
          <a:blip r:embed="rId2"/>
          <a:stretch>
            <a:fillRect/>
          </a:stretch>
        </p:blipFill>
        <p:spPr>
          <a:xfrm>
            <a:off x="11353799" y="3009900"/>
            <a:ext cx="6553200" cy="4419600"/>
          </a:xfrm>
          <a:prstGeom prst="rect">
            <a:avLst/>
          </a:prstGeom>
        </p:spPr>
      </p:pic>
    </p:spTree>
    <p:extLst>
      <p:ext uri="{BB962C8B-B14F-4D97-AF65-F5344CB8AC3E}">
        <p14:creationId xmlns:p14="http://schemas.microsoft.com/office/powerpoint/2010/main" val="39192604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1E2"/>
        </a:solidFill>
        <a:effectLst/>
      </p:bgPr>
    </p:bg>
    <p:spTree>
      <p:nvGrpSpPr>
        <p:cNvPr id="1" name=""/>
        <p:cNvGrpSpPr/>
        <p:nvPr/>
      </p:nvGrpSpPr>
      <p:grpSpPr>
        <a:xfrm>
          <a:off x="0" y="0"/>
          <a:ext cx="0" cy="0"/>
          <a:chOff x="0" y="0"/>
          <a:chExt cx="0" cy="0"/>
        </a:xfrm>
      </p:grpSpPr>
      <p:sp>
        <p:nvSpPr>
          <p:cNvPr id="2" name="Freeform 2"/>
          <p:cNvSpPr/>
          <p:nvPr/>
        </p:nvSpPr>
        <p:spPr>
          <a:xfrm rot="10800000" flipH="1">
            <a:off x="9234477" y="4695"/>
            <a:ext cx="8755402" cy="10606154"/>
          </a:xfrm>
          <a:custGeom>
            <a:avLst/>
            <a:gdLst/>
            <a:ahLst/>
            <a:cxnLst/>
            <a:rect l="l" t="t" r="r" b="b"/>
            <a:pathLst>
              <a:path w="14451351" h="13033312">
                <a:moveTo>
                  <a:pt x="14451350" y="0"/>
                </a:moveTo>
                <a:lnTo>
                  <a:pt x="0" y="0"/>
                </a:lnTo>
                <a:lnTo>
                  <a:pt x="0" y="13033312"/>
                </a:lnTo>
                <a:lnTo>
                  <a:pt x="14451350" y="13033312"/>
                </a:lnTo>
                <a:lnTo>
                  <a:pt x="14451350" y="0"/>
                </a:lnTo>
                <a:close/>
              </a:path>
            </a:pathLst>
          </a:custGeom>
          <a:blipFill>
            <a:blip r:embed="rId2">
              <a:alphaModFix amt="43999"/>
            </a:blip>
            <a:stretch>
              <a:fillRect/>
            </a:stretch>
          </a:blipFill>
        </p:spPr>
        <p:txBody>
          <a:bodyPr/>
          <a:lstStyle/>
          <a:p>
            <a:endParaRPr lang="en-US"/>
          </a:p>
        </p:txBody>
      </p:sp>
      <p:sp>
        <p:nvSpPr>
          <p:cNvPr id="4" name="Freeform 4"/>
          <p:cNvSpPr/>
          <p:nvPr/>
        </p:nvSpPr>
        <p:spPr>
          <a:xfrm rot="10800000" flipV="1">
            <a:off x="-2089450" y="-413430"/>
            <a:ext cx="3018858" cy="9919782"/>
          </a:xfrm>
          <a:custGeom>
            <a:avLst/>
            <a:gdLst/>
            <a:ahLst/>
            <a:cxnLst/>
            <a:rect l="l" t="t" r="r" b="b"/>
            <a:pathLst>
              <a:path w="16258608" h="14663232">
                <a:moveTo>
                  <a:pt x="0" y="14663232"/>
                </a:moveTo>
                <a:lnTo>
                  <a:pt x="16258608" y="14663232"/>
                </a:lnTo>
                <a:lnTo>
                  <a:pt x="16258608" y="0"/>
                </a:lnTo>
                <a:lnTo>
                  <a:pt x="0" y="0"/>
                </a:lnTo>
                <a:lnTo>
                  <a:pt x="0" y="14663232"/>
                </a:lnTo>
                <a:close/>
              </a:path>
            </a:pathLst>
          </a:custGeom>
          <a:blipFill>
            <a:blip r:embed="rId2">
              <a:alphaModFix amt="26000"/>
            </a:blip>
            <a:stretch>
              <a:fillRect/>
            </a:stretch>
          </a:blipFill>
        </p:spPr>
        <p:txBody>
          <a:bodyPr/>
          <a:lstStyle/>
          <a:p>
            <a:endParaRPr lang="en-US"/>
          </a:p>
        </p:txBody>
      </p:sp>
      <p:sp>
        <p:nvSpPr>
          <p:cNvPr id="5" name="Freeform 5"/>
          <p:cNvSpPr/>
          <p:nvPr/>
        </p:nvSpPr>
        <p:spPr>
          <a:xfrm flipH="1">
            <a:off x="-2165135" y="7160424"/>
            <a:ext cx="6926601" cy="3603562"/>
          </a:xfrm>
          <a:custGeom>
            <a:avLst/>
            <a:gdLst/>
            <a:ahLst/>
            <a:cxnLst/>
            <a:rect l="l" t="t" r="r" b="b"/>
            <a:pathLst>
              <a:path w="14451351" h="13033312">
                <a:moveTo>
                  <a:pt x="14451351" y="0"/>
                </a:moveTo>
                <a:lnTo>
                  <a:pt x="0" y="0"/>
                </a:lnTo>
                <a:lnTo>
                  <a:pt x="0" y="13033312"/>
                </a:lnTo>
                <a:lnTo>
                  <a:pt x="14451351" y="13033312"/>
                </a:lnTo>
                <a:lnTo>
                  <a:pt x="14451351" y="0"/>
                </a:lnTo>
                <a:close/>
              </a:path>
            </a:pathLst>
          </a:custGeom>
          <a:blipFill>
            <a:blip r:embed="rId2">
              <a:alphaModFix amt="43999"/>
            </a:blip>
            <a:stretch>
              <a:fillRect/>
            </a:stretch>
          </a:blipFill>
        </p:spPr>
        <p:txBody>
          <a:bodyPr/>
          <a:lstStyle/>
          <a:p>
            <a:endParaRPr lang="en-US"/>
          </a:p>
        </p:txBody>
      </p:sp>
      <p:sp>
        <p:nvSpPr>
          <p:cNvPr id="9" name="Freeform 9"/>
          <p:cNvSpPr/>
          <p:nvPr/>
        </p:nvSpPr>
        <p:spPr>
          <a:xfrm flipH="1" flipV="1">
            <a:off x="16215584" y="7572215"/>
            <a:ext cx="2503239" cy="3086100"/>
          </a:xfrm>
          <a:custGeom>
            <a:avLst/>
            <a:gdLst/>
            <a:ahLst/>
            <a:cxnLst/>
            <a:rect l="l" t="t" r="r" b="b"/>
            <a:pathLst>
              <a:path w="3493839" h="4114800">
                <a:moveTo>
                  <a:pt x="3493839" y="4114800"/>
                </a:moveTo>
                <a:lnTo>
                  <a:pt x="0" y="4114800"/>
                </a:lnTo>
                <a:lnTo>
                  <a:pt x="0" y="0"/>
                </a:lnTo>
                <a:lnTo>
                  <a:pt x="3493839" y="0"/>
                </a:lnTo>
                <a:lnTo>
                  <a:pt x="3493839" y="411480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 name="Freeform 10"/>
          <p:cNvSpPr/>
          <p:nvPr/>
        </p:nvSpPr>
        <p:spPr>
          <a:xfrm flipV="1">
            <a:off x="16797564" y="-812898"/>
            <a:ext cx="1936311" cy="2152650"/>
          </a:xfrm>
          <a:custGeom>
            <a:avLst/>
            <a:gdLst/>
            <a:ahLst/>
            <a:cxnLst/>
            <a:rect l="l" t="t" r="r" b="b"/>
            <a:pathLst>
              <a:path w="2012511" h="4114800">
                <a:moveTo>
                  <a:pt x="0" y="4114800"/>
                </a:moveTo>
                <a:lnTo>
                  <a:pt x="2012511" y="4114800"/>
                </a:lnTo>
                <a:lnTo>
                  <a:pt x="2012511" y="0"/>
                </a:lnTo>
                <a:lnTo>
                  <a:pt x="0" y="0"/>
                </a:lnTo>
                <a:lnTo>
                  <a:pt x="0" y="411480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flipH="1">
            <a:off x="-1101845" y="7696200"/>
            <a:ext cx="1936311" cy="2819400"/>
          </a:xfrm>
          <a:custGeom>
            <a:avLst/>
            <a:gdLst/>
            <a:ahLst/>
            <a:cxnLst/>
            <a:rect l="l" t="t" r="r" b="b"/>
            <a:pathLst>
              <a:path w="2012511" h="4114800">
                <a:moveTo>
                  <a:pt x="2012512" y="0"/>
                </a:moveTo>
                <a:lnTo>
                  <a:pt x="0" y="0"/>
                </a:lnTo>
                <a:lnTo>
                  <a:pt x="0" y="4114800"/>
                </a:lnTo>
                <a:lnTo>
                  <a:pt x="2012512" y="4114800"/>
                </a:lnTo>
                <a:lnTo>
                  <a:pt x="2012512"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dirty="0"/>
          </a:p>
        </p:txBody>
      </p:sp>
      <p:sp>
        <p:nvSpPr>
          <p:cNvPr id="12" name="Freeform 12"/>
          <p:cNvSpPr/>
          <p:nvPr/>
        </p:nvSpPr>
        <p:spPr>
          <a:xfrm>
            <a:off x="-599978" y="-797398"/>
            <a:ext cx="2579439" cy="2990850"/>
          </a:xfrm>
          <a:custGeom>
            <a:avLst/>
            <a:gdLst/>
            <a:ahLst/>
            <a:cxnLst/>
            <a:rect l="l" t="t" r="r" b="b"/>
            <a:pathLst>
              <a:path w="3493839" h="4114800">
                <a:moveTo>
                  <a:pt x="0" y="0"/>
                </a:moveTo>
                <a:lnTo>
                  <a:pt x="3493839" y="0"/>
                </a:lnTo>
                <a:lnTo>
                  <a:pt x="349383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3" name="Freeform 13"/>
          <p:cNvSpPr/>
          <p:nvPr/>
        </p:nvSpPr>
        <p:spPr>
          <a:xfrm rot="10800000" flipH="1">
            <a:off x="-3555091" y="3227259"/>
            <a:ext cx="3383301" cy="6518212"/>
          </a:xfrm>
          <a:custGeom>
            <a:avLst/>
            <a:gdLst/>
            <a:ahLst/>
            <a:cxnLst/>
            <a:rect l="l" t="t" r="r" b="b"/>
            <a:pathLst>
              <a:path w="14451351" h="13033312">
                <a:moveTo>
                  <a:pt x="14451351" y="0"/>
                </a:moveTo>
                <a:lnTo>
                  <a:pt x="0" y="0"/>
                </a:lnTo>
                <a:lnTo>
                  <a:pt x="0" y="13033312"/>
                </a:lnTo>
                <a:lnTo>
                  <a:pt x="14451351" y="13033312"/>
                </a:lnTo>
                <a:lnTo>
                  <a:pt x="14451351" y="0"/>
                </a:lnTo>
                <a:close/>
              </a:path>
            </a:pathLst>
          </a:custGeom>
          <a:blipFill>
            <a:blip r:embed="rId2">
              <a:alphaModFix amt="43999"/>
            </a:blip>
            <a:stretch>
              <a:fillRect/>
            </a:stretch>
          </a:blipFill>
        </p:spPr>
        <p:txBody>
          <a:bodyPr/>
          <a:lstStyle/>
          <a:p>
            <a:endParaRPr lang="en-US" dirty="0"/>
          </a:p>
        </p:txBody>
      </p:sp>
      <p:sp>
        <p:nvSpPr>
          <p:cNvPr id="14" name="TextBox 13">
            <a:extLst>
              <a:ext uri="{FF2B5EF4-FFF2-40B4-BE49-F238E27FC236}">
                <a16:creationId xmlns:a16="http://schemas.microsoft.com/office/drawing/2014/main" id="{635F24D6-B31A-7A9F-3864-D282D8FC6652}"/>
              </a:ext>
            </a:extLst>
          </p:cNvPr>
          <p:cNvSpPr txBox="1"/>
          <p:nvPr/>
        </p:nvSpPr>
        <p:spPr>
          <a:xfrm>
            <a:off x="1240277" y="742950"/>
            <a:ext cx="5812997" cy="707886"/>
          </a:xfrm>
          <a:prstGeom prst="rect">
            <a:avLst/>
          </a:prstGeom>
          <a:noFill/>
        </p:spPr>
        <p:txBody>
          <a:bodyPr wrap="square" rtlCol="0">
            <a:spAutoFit/>
          </a:bodyPr>
          <a:lstStyle/>
          <a:p>
            <a:pPr algn="ctr"/>
            <a:r>
              <a:rPr lang="en-US" sz="4000" b="1" dirty="0">
                <a:cs typeface="Times New Roman" panose="02020603050405020304" pitchFamily="18" charset="0"/>
              </a:rPr>
              <a:t>DATA OVERVIEW </a:t>
            </a:r>
          </a:p>
        </p:txBody>
      </p:sp>
      <p:sp>
        <p:nvSpPr>
          <p:cNvPr id="16" name="TextBox 15">
            <a:extLst>
              <a:ext uri="{FF2B5EF4-FFF2-40B4-BE49-F238E27FC236}">
                <a16:creationId xmlns:a16="http://schemas.microsoft.com/office/drawing/2014/main" id="{77430497-8BD8-F0BF-48DE-019A7430BECB}"/>
              </a:ext>
            </a:extLst>
          </p:cNvPr>
          <p:cNvSpPr txBox="1"/>
          <p:nvPr/>
        </p:nvSpPr>
        <p:spPr>
          <a:xfrm>
            <a:off x="897377" y="1481974"/>
            <a:ext cx="6151123" cy="3653730"/>
          </a:xfrm>
          <a:prstGeom prst="rect">
            <a:avLst/>
          </a:prstGeom>
          <a:noFill/>
        </p:spPr>
        <p:txBody>
          <a:bodyPr wrap="square" rtlCol="0">
            <a:spAutoFit/>
          </a:bodyPr>
          <a:lstStyle/>
          <a:p>
            <a:r>
              <a:rPr lang="en-US" sz="2800" dirty="0"/>
              <a:t>Data source; </a:t>
            </a:r>
            <a:r>
              <a:rPr lang="en-US" sz="2800" u="sng" dirty="0">
                <a:solidFill>
                  <a:srgbClr val="1155CC"/>
                </a:solidFill>
                <a:effectLst/>
                <a:latin typeface="PT Sans Narrow" panose="020B0506020203020204" pitchFamily="34" charset="0"/>
                <a:ea typeface="PT Sans Narrow" panose="020B0506020203020204" pitchFamily="34" charset="0"/>
                <a:cs typeface="PT Sans Narrow" panose="020B0506020203020204" pitchFamily="34" charset="0"/>
                <a:hlinkClick r:id="rId7"/>
              </a:rPr>
              <a:t> https://www.kaggle.com/datasets/zubairamuti/bmw-car-sales-record-2010-2024</a:t>
            </a:r>
            <a:r>
              <a:rPr lang="en-US" sz="2800" dirty="0"/>
              <a:t>	</a:t>
            </a:r>
          </a:p>
          <a:p>
            <a:endParaRPr lang="en-US" sz="2800" dirty="0"/>
          </a:p>
          <a:p>
            <a:r>
              <a:rPr lang="en-US" sz="2800" dirty="0"/>
              <a:t>Scope; 30,000 BMW sales records from North America , Africa, Middle East ,and South Africa</a:t>
            </a:r>
          </a:p>
          <a:p>
            <a:r>
              <a:rPr lang="en-US" sz="2800" dirty="0"/>
              <a:t> </a:t>
            </a:r>
          </a:p>
        </p:txBody>
      </p:sp>
      <p:sp>
        <p:nvSpPr>
          <p:cNvPr id="17" name="TextBox 16">
            <a:extLst>
              <a:ext uri="{FF2B5EF4-FFF2-40B4-BE49-F238E27FC236}">
                <a16:creationId xmlns:a16="http://schemas.microsoft.com/office/drawing/2014/main" id="{FE906291-7397-48FB-7109-216D4113E0A6}"/>
              </a:ext>
            </a:extLst>
          </p:cNvPr>
          <p:cNvSpPr txBox="1"/>
          <p:nvPr/>
        </p:nvSpPr>
        <p:spPr>
          <a:xfrm>
            <a:off x="866034" y="4798397"/>
            <a:ext cx="5482259" cy="3847207"/>
          </a:xfrm>
          <a:prstGeom prst="rect">
            <a:avLst/>
          </a:prstGeom>
          <a:noFill/>
        </p:spPr>
        <p:txBody>
          <a:bodyPr wrap="square" rtlCol="0">
            <a:spAutoFit/>
          </a:bodyPr>
          <a:lstStyle/>
          <a:p>
            <a:r>
              <a:rPr lang="en-US" sz="2800" dirty="0"/>
              <a:t>	</a:t>
            </a:r>
            <a:r>
              <a:rPr lang="en-US" sz="2800" b="1" dirty="0"/>
              <a:t>TOOLS USED</a:t>
            </a:r>
          </a:p>
          <a:p>
            <a:endParaRPr lang="en-US" sz="2800" dirty="0">
              <a:latin typeface="Times New Roman" panose="02020603050405020304" pitchFamily="18" charset="0"/>
              <a:cs typeface="Times New Roman" panose="02020603050405020304" pitchFamily="18" charset="0"/>
            </a:endParaRPr>
          </a:p>
          <a:p>
            <a:pPr marL="457200" indent="-457200">
              <a:buFont typeface="Wingdings" panose="05000000000000000000" pitchFamily="2" charset="2"/>
              <a:buChar char="§"/>
            </a:pPr>
            <a:r>
              <a:rPr lang="en-US" sz="3200" dirty="0"/>
              <a:t>Pandas</a:t>
            </a:r>
          </a:p>
          <a:p>
            <a:pPr marL="457200" indent="-457200">
              <a:buFont typeface="Wingdings" panose="05000000000000000000" pitchFamily="2" charset="2"/>
              <a:buChar char="§"/>
            </a:pPr>
            <a:r>
              <a:rPr lang="en-US" sz="3200" dirty="0"/>
              <a:t> matplotlib</a:t>
            </a:r>
          </a:p>
          <a:p>
            <a:pPr marL="457200" indent="-457200">
              <a:buFont typeface="Wingdings" panose="05000000000000000000" pitchFamily="2" charset="2"/>
              <a:buChar char="§"/>
            </a:pPr>
            <a:r>
              <a:rPr lang="en-US" sz="3200" dirty="0"/>
              <a:t>jupyter notebook </a:t>
            </a:r>
          </a:p>
          <a:p>
            <a:pPr marL="457200" indent="-457200">
              <a:buFont typeface="Wingdings" panose="05000000000000000000" pitchFamily="2" charset="2"/>
              <a:buChar char="§"/>
            </a:pPr>
            <a:r>
              <a:rPr lang="en-US" sz="3200" dirty="0"/>
              <a:t>GitHub</a:t>
            </a:r>
          </a:p>
          <a:p>
            <a:pPr marL="457200" indent="-457200">
              <a:buFont typeface="Wingdings" panose="05000000000000000000" pitchFamily="2" charset="2"/>
              <a:buChar char="§"/>
            </a:pPr>
            <a:r>
              <a:rPr lang="en-US" sz="3200" dirty="0">
                <a:latin typeface="Times New Roman" panose="02020603050405020304" pitchFamily="18" charset="0"/>
                <a:cs typeface="Times New Roman" panose="02020603050405020304" pitchFamily="18" charset="0"/>
              </a:rPr>
              <a:t>Seaborn</a:t>
            </a:r>
          </a:p>
          <a:p>
            <a:endParaRPr lang="en-US" sz="28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D04ADFC-4A10-6315-7928-50B65E9923D2}"/>
              </a:ext>
            </a:extLst>
          </p:cNvPr>
          <p:cNvPicPr>
            <a:picLocks noChangeAspect="1"/>
          </p:cNvPicPr>
          <p:nvPr/>
        </p:nvPicPr>
        <p:blipFill>
          <a:blip r:embed="rId8"/>
          <a:stretch>
            <a:fillRect/>
          </a:stretch>
        </p:blipFill>
        <p:spPr>
          <a:xfrm>
            <a:off x="7429500" y="-153636"/>
            <a:ext cx="9144000" cy="1059303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1E2"/>
        </a:solidFill>
        <a:effectLst/>
      </p:bgPr>
    </p:bg>
    <p:spTree>
      <p:nvGrpSpPr>
        <p:cNvPr id="1" name=""/>
        <p:cNvGrpSpPr/>
        <p:nvPr/>
      </p:nvGrpSpPr>
      <p:grpSpPr>
        <a:xfrm>
          <a:off x="0" y="0"/>
          <a:ext cx="0" cy="0"/>
          <a:chOff x="0" y="0"/>
          <a:chExt cx="0" cy="0"/>
        </a:xfrm>
      </p:grpSpPr>
      <p:sp>
        <p:nvSpPr>
          <p:cNvPr id="3" name="Freeform 3"/>
          <p:cNvSpPr/>
          <p:nvPr/>
        </p:nvSpPr>
        <p:spPr>
          <a:xfrm rot="10800000" flipH="1">
            <a:off x="6248399" y="226729"/>
            <a:ext cx="12034724" cy="8200056"/>
          </a:xfrm>
          <a:custGeom>
            <a:avLst/>
            <a:gdLst/>
            <a:ahLst/>
            <a:cxnLst/>
            <a:rect l="l" t="t" r="r" b="b"/>
            <a:pathLst>
              <a:path w="14451351" h="13033312">
                <a:moveTo>
                  <a:pt x="14451350" y="0"/>
                </a:moveTo>
                <a:lnTo>
                  <a:pt x="0" y="0"/>
                </a:lnTo>
                <a:lnTo>
                  <a:pt x="0" y="13033312"/>
                </a:lnTo>
                <a:lnTo>
                  <a:pt x="14451350" y="13033312"/>
                </a:lnTo>
                <a:lnTo>
                  <a:pt x="14451350" y="0"/>
                </a:lnTo>
                <a:close/>
              </a:path>
            </a:pathLst>
          </a:custGeom>
          <a:blipFill>
            <a:blip r:embed="rId2">
              <a:alphaModFix amt="43999"/>
            </a:blip>
            <a:stretch>
              <a:fillRect/>
            </a:stretch>
          </a:blipFill>
        </p:spPr>
        <p:txBody>
          <a:bodyPr/>
          <a:lstStyle/>
          <a:p>
            <a:endParaRPr lang="en-US"/>
          </a:p>
        </p:txBody>
      </p:sp>
      <p:sp>
        <p:nvSpPr>
          <p:cNvPr id="5" name="Freeform 5"/>
          <p:cNvSpPr/>
          <p:nvPr/>
        </p:nvSpPr>
        <p:spPr>
          <a:xfrm flipH="1">
            <a:off x="-179327" y="-935"/>
            <a:ext cx="7315200" cy="3204754"/>
          </a:xfrm>
          <a:custGeom>
            <a:avLst/>
            <a:gdLst/>
            <a:ahLst/>
            <a:cxnLst/>
            <a:rect l="l" t="t" r="r" b="b"/>
            <a:pathLst>
              <a:path w="7315200" h="3204754">
                <a:moveTo>
                  <a:pt x="7315200" y="0"/>
                </a:moveTo>
                <a:lnTo>
                  <a:pt x="0" y="0"/>
                </a:lnTo>
                <a:lnTo>
                  <a:pt x="0" y="3204754"/>
                </a:lnTo>
                <a:lnTo>
                  <a:pt x="7315200" y="3204754"/>
                </a:lnTo>
                <a:lnTo>
                  <a:pt x="73152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9" name="Freeform: Shape 8">
            <a:extLst>
              <a:ext uri="{FF2B5EF4-FFF2-40B4-BE49-F238E27FC236}">
                <a16:creationId xmlns:a16="http://schemas.microsoft.com/office/drawing/2014/main" id="{5B95AFBA-18DB-4B98-BFAB-6C86C2F80BA4}"/>
              </a:ext>
            </a:extLst>
          </p:cNvPr>
          <p:cNvSpPr/>
          <p:nvPr/>
        </p:nvSpPr>
        <p:spPr>
          <a:xfrm>
            <a:off x="1853301" y="3009900"/>
            <a:ext cx="3252099" cy="6376077"/>
          </a:xfrm>
          <a:custGeom>
            <a:avLst/>
            <a:gdLst>
              <a:gd name="connsiteX0" fmla="*/ 0 w 3326130"/>
              <a:gd name="connsiteY0" fmla="*/ 0 h 5899150"/>
              <a:gd name="connsiteX1" fmla="*/ 3326130 w 3326130"/>
              <a:gd name="connsiteY1" fmla="*/ 0 h 5899150"/>
              <a:gd name="connsiteX2" fmla="*/ 3326130 w 3326130"/>
              <a:gd name="connsiteY2" fmla="*/ 5899150 h 5899150"/>
              <a:gd name="connsiteX3" fmla="*/ 0 w 3326130"/>
              <a:gd name="connsiteY3" fmla="*/ 5899150 h 5899150"/>
              <a:gd name="connsiteX4" fmla="*/ 0 w 3326130"/>
              <a:gd name="connsiteY4" fmla="*/ 651510 h 5899150"/>
              <a:gd name="connsiteX5" fmla="*/ 131445 w 3326130"/>
              <a:gd name="connsiteY5" fmla="*/ 651510 h 5899150"/>
              <a:gd name="connsiteX6" fmla="*/ 320040 w 3326130"/>
              <a:gd name="connsiteY6" fmla="*/ 462915 h 5899150"/>
              <a:gd name="connsiteX7" fmla="*/ 131445 w 3326130"/>
              <a:gd name="connsiteY7" fmla="*/ 274320 h 5899150"/>
              <a:gd name="connsiteX8" fmla="*/ 0 w 3326130"/>
              <a:gd name="connsiteY8" fmla="*/ 274320 h 58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130" h="5899150">
                <a:moveTo>
                  <a:pt x="0" y="0"/>
                </a:moveTo>
                <a:lnTo>
                  <a:pt x="3326130" y="0"/>
                </a:lnTo>
                <a:lnTo>
                  <a:pt x="3326130" y="5899150"/>
                </a:lnTo>
                <a:lnTo>
                  <a:pt x="0" y="5899150"/>
                </a:lnTo>
                <a:lnTo>
                  <a:pt x="0" y="651510"/>
                </a:lnTo>
                <a:lnTo>
                  <a:pt x="131445" y="651510"/>
                </a:lnTo>
                <a:cubicBezTo>
                  <a:pt x="235603" y="651510"/>
                  <a:pt x="320040" y="567073"/>
                  <a:pt x="320040" y="462915"/>
                </a:cubicBezTo>
                <a:cubicBezTo>
                  <a:pt x="320040" y="358757"/>
                  <a:pt x="235603" y="274320"/>
                  <a:pt x="131445" y="274320"/>
                </a:cubicBezTo>
                <a:lnTo>
                  <a:pt x="0" y="274320"/>
                </a:lnTo>
                <a:close/>
              </a:path>
            </a:pathLst>
          </a:custGeom>
          <a:noFill/>
          <a:ln w="12700" cap="flat" cmpd="sng" algn="ctr">
            <a:noFill/>
            <a:prstDash val="solid"/>
            <a:miter lim="800000"/>
          </a:ln>
          <a:effectLst>
            <a:outerShdw blurRad="381000" dist="381000" dir="10800000" sx="90000" sy="90000" algn="br" rotWithShape="0">
              <a:srgbClr val="7030A0">
                <a:alpha val="40000"/>
              </a:srgb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44546B"/>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B51E64D4-1EC3-71E9-01B9-06AD60926CC3}"/>
              </a:ext>
            </a:extLst>
          </p:cNvPr>
          <p:cNvSpPr/>
          <p:nvPr/>
        </p:nvSpPr>
        <p:spPr>
          <a:xfrm>
            <a:off x="2514600" y="3009899"/>
            <a:ext cx="12268200" cy="6376077"/>
          </a:xfrm>
          <a:custGeom>
            <a:avLst/>
            <a:gdLst>
              <a:gd name="connsiteX0" fmla="*/ 0 w 3326130"/>
              <a:gd name="connsiteY0" fmla="*/ 0 h 5899150"/>
              <a:gd name="connsiteX1" fmla="*/ 3326130 w 3326130"/>
              <a:gd name="connsiteY1" fmla="*/ 0 h 5899150"/>
              <a:gd name="connsiteX2" fmla="*/ 3326130 w 3326130"/>
              <a:gd name="connsiteY2" fmla="*/ 5899150 h 5899150"/>
              <a:gd name="connsiteX3" fmla="*/ 0 w 3326130"/>
              <a:gd name="connsiteY3" fmla="*/ 5899150 h 5899150"/>
              <a:gd name="connsiteX4" fmla="*/ 0 w 3326130"/>
              <a:gd name="connsiteY4" fmla="*/ 651510 h 5899150"/>
              <a:gd name="connsiteX5" fmla="*/ 131445 w 3326130"/>
              <a:gd name="connsiteY5" fmla="*/ 651510 h 5899150"/>
              <a:gd name="connsiteX6" fmla="*/ 320040 w 3326130"/>
              <a:gd name="connsiteY6" fmla="*/ 462915 h 5899150"/>
              <a:gd name="connsiteX7" fmla="*/ 131445 w 3326130"/>
              <a:gd name="connsiteY7" fmla="*/ 274320 h 5899150"/>
              <a:gd name="connsiteX8" fmla="*/ 0 w 3326130"/>
              <a:gd name="connsiteY8" fmla="*/ 274320 h 58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130" h="5899150">
                <a:moveTo>
                  <a:pt x="0" y="0"/>
                </a:moveTo>
                <a:lnTo>
                  <a:pt x="3326130" y="0"/>
                </a:lnTo>
                <a:lnTo>
                  <a:pt x="3326130" y="5899150"/>
                </a:lnTo>
                <a:lnTo>
                  <a:pt x="0" y="5899150"/>
                </a:lnTo>
                <a:lnTo>
                  <a:pt x="0" y="651510"/>
                </a:lnTo>
                <a:lnTo>
                  <a:pt x="131445" y="651510"/>
                </a:lnTo>
                <a:cubicBezTo>
                  <a:pt x="235603" y="651510"/>
                  <a:pt x="320040" y="567073"/>
                  <a:pt x="320040" y="462915"/>
                </a:cubicBezTo>
                <a:cubicBezTo>
                  <a:pt x="320040" y="358757"/>
                  <a:pt x="235603" y="274320"/>
                  <a:pt x="131445" y="274320"/>
                </a:cubicBezTo>
                <a:lnTo>
                  <a:pt x="0" y="274320"/>
                </a:lnTo>
                <a:close/>
              </a:path>
            </a:pathLst>
          </a:custGeom>
          <a:noFill/>
          <a:ln w="12700" cap="flat" cmpd="sng" algn="ctr">
            <a:noFill/>
            <a:prstDash val="solid"/>
            <a:miter lim="800000"/>
          </a:ln>
          <a:effectLst>
            <a:outerShdw blurRad="381000" dist="381000" dir="10800000" sx="90000" sy="90000" algn="br" rotWithShape="0">
              <a:srgbClr val="7030A0">
                <a:alpha val="40000"/>
              </a:srgbClr>
            </a:outerShdw>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endParaRPr lang="en-US" dirty="0"/>
          </a:p>
          <a:p>
            <a:pPr marL="342900" marR="0" lvl="0" indent="-342900">
              <a:lnSpc>
                <a:spcPct val="120000"/>
              </a:lnSpc>
              <a:spcBef>
                <a:spcPts val="600"/>
              </a:spcBef>
              <a:buFont typeface="Arial" panose="020B0604020202020204" pitchFamily="34" charset="0"/>
              <a:buChar char="●"/>
            </a:pPr>
            <a:r>
              <a:rPr lang="en-US" sz="3600" b="1" u="none" strike="noStrike" dirty="0">
                <a:solidFill>
                  <a:srgbClr val="000000"/>
                </a:solidFill>
                <a:effectLst/>
                <a:latin typeface="Times New Roman"/>
                <a:ea typeface="PT Sans Narrow" panose="020B0506020203020204" pitchFamily="34" charset="0"/>
                <a:cs typeface="Times New Roman"/>
              </a:rPr>
              <a:t>Described the dataset</a:t>
            </a:r>
            <a:endParaRPr lang="en-US" sz="3600" b="1" u="none" strike="noStrike">
              <a:solidFill>
                <a:srgbClr val="695D46"/>
              </a:solidFill>
              <a:effectLst/>
              <a:latin typeface="Times New Roman"/>
              <a:ea typeface="Open Sans" panose="020B0606030504020204" pitchFamily="34" charset="0"/>
              <a:cs typeface="Times New Roman"/>
            </a:endParaRPr>
          </a:p>
          <a:p>
            <a:pPr marL="342900" marR="0" lvl="0" indent="-342900">
              <a:lnSpc>
                <a:spcPct val="120000"/>
              </a:lnSpc>
              <a:spcBef>
                <a:spcPts val="600"/>
              </a:spcBef>
              <a:buFont typeface="Arial" panose="020B0604020202020204" pitchFamily="34" charset="0"/>
              <a:buChar char="●"/>
            </a:pPr>
            <a:r>
              <a:rPr lang="en-US" sz="3600" b="1" u="none" strike="noStrike" dirty="0">
                <a:solidFill>
                  <a:srgbClr val="000000"/>
                </a:solidFill>
                <a:effectLst/>
                <a:latin typeface="Times New Roman"/>
                <a:ea typeface="PT Sans Narrow" panose="020B0506020203020204" pitchFamily="34" charset="0"/>
                <a:cs typeface="Times New Roman"/>
              </a:rPr>
              <a:t>Checked for missing values and duplicates</a:t>
            </a:r>
            <a:endParaRPr lang="en-US" sz="3600" b="1" u="none" strike="noStrike">
              <a:solidFill>
                <a:srgbClr val="695D46"/>
              </a:solidFill>
              <a:effectLst/>
              <a:latin typeface="Times New Roman"/>
              <a:ea typeface="Open Sans" panose="020B0606030504020204" pitchFamily="34" charset="0"/>
              <a:cs typeface="Times New Roman"/>
            </a:endParaRPr>
          </a:p>
          <a:p>
            <a:pPr marL="342900" marR="0" lvl="0" indent="-342900">
              <a:lnSpc>
                <a:spcPct val="120000"/>
              </a:lnSpc>
              <a:spcBef>
                <a:spcPts val="600"/>
              </a:spcBef>
              <a:buFont typeface="Arial" panose="020B0604020202020204" pitchFamily="34" charset="0"/>
              <a:buChar char="●"/>
            </a:pPr>
            <a:r>
              <a:rPr lang="en-US" sz="3600" b="1" u="none" strike="noStrike" dirty="0">
                <a:solidFill>
                  <a:srgbClr val="000000"/>
                </a:solidFill>
                <a:effectLst/>
                <a:latin typeface="Times New Roman"/>
                <a:ea typeface="PT Sans Narrow" panose="020B0506020203020204" pitchFamily="34" charset="0"/>
                <a:cs typeface="Times New Roman"/>
              </a:rPr>
              <a:t>Created the revenue column by multiplying the sales volume and the price</a:t>
            </a:r>
            <a:endParaRPr lang="en-US" sz="3600" b="1" u="none" strike="noStrike">
              <a:solidFill>
                <a:srgbClr val="695D46"/>
              </a:solidFill>
              <a:effectLst/>
              <a:latin typeface="Times New Roman"/>
              <a:ea typeface="Open Sans" panose="020B0606030504020204" pitchFamily="34" charset="0"/>
              <a:cs typeface="Times New Roman"/>
            </a:endParaRPr>
          </a:p>
          <a:p>
            <a:pPr marL="342900" marR="0" lvl="0" indent="-342900">
              <a:lnSpc>
                <a:spcPct val="120000"/>
              </a:lnSpc>
              <a:spcBef>
                <a:spcPts val="600"/>
              </a:spcBef>
              <a:buFont typeface="Arial" panose="020B0604020202020204" pitchFamily="34" charset="0"/>
              <a:buChar char="●"/>
            </a:pPr>
            <a:r>
              <a:rPr lang="en-US" sz="3600" b="1" u="none" strike="noStrike" dirty="0">
                <a:solidFill>
                  <a:srgbClr val="000000"/>
                </a:solidFill>
                <a:effectLst/>
                <a:latin typeface="Times New Roman"/>
                <a:ea typeface="PT Sans Narrow" panose="020B0506020203020204" pitchFamily="34" charset="0"/>
                <a:cs typeface="Times New Roman"/>
              </a:rPr>
              <a:t>Grouped the data by region</a:t>
            </a:r>
            <a:endParaRPr lang="en-US" sz="3600" b="1" u="none" strike="noStrike">
              <a:solidFill>
                <a:srgbClr val="695D46"/>
              </a:solidFill>
              <a:effectLst/>
              <a:latin typeface="Times New Roman"/>
              <a:ea typeface="Open Sans" panose="020B0606030504020204" pitchFamily="34" charset="0"/>
              <a:cs typeface="Times New Roman"/>
            </a:endParaRPr>
          </a:p>
          <a:p>
            <a:pPr marL="0" marR="0">
              <a:lnSpc>
                <a:spcPct val="120000"/>
              </a:lnSpc>
              <a:spcBef>
                <a:spcPts val="600"/>
              </a:spcBef>
              <a:buNone/>
            </a:pPr>
            <a:r>
              <a:rPr lang="en-US" sz="3600" b="1" dirty="0">
                <a:solidFill>
                  <a:srgbClr val="000000"/>
                </a:solidFill>
                <a:effectLst/>
                <a:latin typeface="Times New Roman"/>
                <a:ea typeface="PT Sans Narrow" panose="020B0506020203020204" pitchFamily="34" charset="0"/>
                <a:cs typeface="Times New Roman"/>
              </a:rPr>
              <a:t>We did not have missing values and duplicates.</a:t>
            </a:r>
            <a:endParaRPr lang="en-US" sz="3600" b="1">
              <a:solidFill>
                <a:srgbClr val="695D46"/>
              </a:solidFill>
              <a:effectLst/>
              <a:latin typeface="Times New Roman"/>
              <a:ea typeface="Open Sans" panose="020B0606030504020204" pitchFamily="34" charset="0"/>
              <a:cs typeface="Times New Roman"/>
            </a:endParaRPr>
          </a:p>
          <a:p>
            <a:pPr lvl="0"/>
            <a:endParaRPr lang="en-US" sz="3600" b="1" dirty="0">
              <a:ea typeface="Calibri"/>
              <a:cs typeface="Calibri"/>
            </a:endParaRPr>
          </a:p>
        </p:txBody>
      </p:sp>
      <p:sp>
        <p:nvSpPr>
          <p:cNvPr id="16" name="Freeform: Shape 15">
            <a:extLst>
              <a:ext uri="{FF2B5EF4-FFF2-40B4-BE49-F238E27FC236}">
                <a16:creationId xmlns:a16="http://schemas.microsoft.com/office/drawing/2014/main" id="{27C820E8-FF2C-3CD2-3573-8B0034F6BD36}"/>
              </a:ext>
            </a:extLst>
          </p:cNvPr>
          <p:cNvSpPr/>
          <p:nvPr/>
        </p:nvSpPr>
        <p:spPr>
          <a:xfrm>
            <a:off x="11106541" y="3009898"/>
            <a:ext cx="3252099" cy="6376077"/>
          </a:xfrm>
          <a:custGeom>
            <a:avLst/>
            <a:gdLst>
              <a:gd name="connsiteX0" fmla="*/ 0 w 3326130"/>
              <a:gd name="connsiteY0" fmla="*/ 0 h 5899150"/>
              <a:gd name="connsiteX1" fmla="*/ 3326130 w 3326130"/>
              <a:gd name="connsiteY1" fmla="*/ 0 h 5899150"/>
              <a:gd name="connsiteX2" fmla="*/ 3326130 w 3326130"/>
              <a:gd name="connsiteY2" fmla="*/ 5899150 h 5899150"/>
              <a:gd name="connsiteX3" fmla="*/ 0 w 3326130"/>
              <a:gd name="connsiteY3" fmla="*/ 5899150 h 5899150"/>
              <a:gd name="connsiteX4" fmla="*/ 0 w 3326130"/>
              <a:gd name="connsiteY4" fmla="*/ 651510 h 5899150"/>
              <a:gd name="connsiteX5" fmla="*/ 131445 w 3326130"/>
              <a:gd name="connsiteY5" fmla="*/ 651510 h 5899150"/>
              <a:gd name="connsiteX6" fmla="*/ 320040 w 3326130"/>
              <a:gd name="connsiteY6" fmla="*/ 462915 h 5899150"/>
              <a:gd name="connsiteX7" fmla="*/ 131445 w 3326130"/>
              <a:gd name="connsiteY7" fmla="*/ 274320 h 5899150"/>
              <a:gd name="connsiteX8" fmla="*/ 0 w 3326130"/>
              <a:gd name="connsiteY8" fmla="*/ 274320 h 58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130" h="5899150">
                <a:moveTo>
                  <a:pt x="0" y="0"/>
                </a:moveTo>
                <a:lnTo>
                  <a:pt x="3326130" y="0"/>
                </a:lnTo>
                <a:lnTo>
                  <a:pt x="3326130" y="5899150"/>
                </a:lnTo>
                <a:lnTo>
                  <a:pt x="0" y="5899150"/>
                </a:lnTo>
                <a:lnTo>
                  <a:pt x="0" y="651510"/>
                </a:lnTo>
                <a:lnTo>
                  <a:pt x="131445" y="651510"/>
                </a:lnTo>
                <a:cubicBezTo>
                  <a:pt x="235603" y="651510"/>
                  <a:pt x="320040" y="567073"/>
                  <a:pt x="320040" y="462915"/>
                </a:cubicBezTo>
                <a:cubicBezTo>
                  <a:pt x="320040" y="358757"/>
                  <a:pt x="235603" y="274320"/>
                  <a:pt x="131445" y="274320"/>
                </a:cubicBezTo>
                <a:lnTo>
                  <a:pt x="0" y="274320"/>
                </a:lnTo>
                <a:close/>
              </a:path>
            </a:pathLst>
          </a:custGeom>
          <a:noFill/>
          <a:ln w="12700" cap="flat" cmpd="sng" algn="ctr">
            <a:noFill/>
            <a:prstDash val="solid"/>
            <a:miter lim="800000"/>
          </a:ln>
          <a:effectLst>
            <a:outerShdw blurRad="381000" dist="381000" dir="10800000" sx="90000" sy="90000" algn="br" rotWithShape="0">
              <a:srgbClr val="7030A0">
                <a:alpha val="40000"/>
              </a:srgb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44546B"/>
              </a:solidFill>
              <a:effectLst/>
              <a:uLnTx/>
              <a:uFillTx/>
              <a:latin typeface="Calibri" panose="020F0502020204030204"/>
              <a:ea typeface="+mn-ea"/>
              <a:cs typeface="+mn-cs"/>
            </a:endParaRPr>
          </a:p>
        </p:txBody>
      </p:sp>
      <p:sp>
        <p:nvSpPr>
          <p:cNvPr id="19" name="Slide Number Placeholder 18">
            <a:extLst>
              <a:ext uri="{FF2B5EF4-FFF2-40B4-BE49-F238E27FC236}">
                <a16:creationId xmlns:a16="http://schemas.microsoft.com/office/drawing/2014/main" id="{EA5EBA2C-7FF0-0C55-8680-8CECC2D4920B}"/>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27" name="TextBox 26">
            <a:extLst>
              <a:ext uri="{FF2B5EF4-FFF2-40B4-BE49-F238E27FC236}">
                <a16:creationId xmlns:a16="http://schemas.microsoft.com/office/drawing/2014/main" id="{A31D8360-4007-6DF7-C629-E0253C441EA0}"/>
              </a:ext>
            </a:extLst>
          </p:cNvPr>
          <p:cNvSpPr txBox="1"/>
          <p:nvPr/>
        </p:nvSpPr>
        <p:spPr>
          <a:xfrm>
            <a:off x="4109884" y="2240457"/>
            <a:ext cx="4886632" cy="769441"/>
          </a:xfrm>
          <a:prstGeom prst="rect">
            <a:avLst/>
          </a:prstGeom>
          <a:noFill/>
        </p:spPr>
        <p:txBody>
          <a:bodyPr wrap="square">
            <a:spAutoFit/>
          </a:bodyPr>
          <a:lstStyle/>
          <a:p>
            <a:pPr algn="ctr"/>
            <a:r>
              <a:rPr lang="en-US" sz="4400" b="1" dirty="0">
                <a:latin typeface="Times New Roman" panose="02020603050405020304" pitchFamily="18" charset="0"/>
                <a:cs typeface="Times New Roman" panose="02020603050405020304" pitchFamily="18" charset="0"/>
              </a:rPr>
              <a:t>Data Cleaning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1E2"/>
        </a:solidFill>
        <a:effectLst/>
      </p:bgPr>
    </p:bg>
    <p:spTree>
      <p:nvGrpSpPr>
        <p:cNvPr id="1" name=""/>
        <p:cNvGrpSpPr/>
        <p:nvPr/>
      </p:nvGrpSpPr>
      <p:grpSpPr>
        <a:xfrm>
          <a:off x="0" y="0"/>
          <a:ext cx="0" cy="0"/>
          <a:chOff x="0" y="0"/>
          <a:chExt cx="0" cy="0"/>
        </a:xfrm>
      </p:grpSpPr>
      <p:sp>
        <p:nvSpPr>
          <p:cNvPr id="3" name="Freeform 3"/>
          <p:cNvSpPr/>
          <p:nvPr/>
        </p:nvSpPr>
        <p:spPr>
          <a:xfrm rot="10800000" flipH="1">
            <a:off x="11525250" y="367237"/>
            <a:ext cx="6431301" cy="4956112"/>
          </a:xfrm>
          <a:custGeom>
            <a:avLst/>
            <a:gdLst/>
            <a:ahLst/>
            <a:cxnLst/>
            <a:rect l="l" t="t" r="r" b="b"/>
            <a:pathLst>
              <a:path w="14451351" h="13033312">
                <a:moveTo>
                  <a:pt x="14451350" y="0"/>
                </a:moveTo>
                <a:lnTo>
                  <a:pt x="0" y="0"/>
                </a:lnTo>
                <a:lnTo>
                  <a:pt x="0" y="13033312"/>
                </a:lnTo>
                <a:lnTo>
                  <a:pt x="14451350" y="13033312"/>
                </a:lnTo>
                <a:lnTo>
                  <a:pt x="14451350" y="0"/>
                </a:lnTo>
                <a:close/>
              </a:path>
            </a:pathLst>
          </a:custGeom>
          <a:blipFill>
            <a:blip r:embed="rId2">
              <a:alphaModFix amt="43999"/>
            </a:blip>
            <a:stretch>
              <a:fillRect/>
            </a:stretch>
          </a:blipFill>
        </p:spPr>
        <p:txBody>
          <a:bodyPr/>
          <a:lstStyle/>
          <a:p>
            <a:endParaRPr lang="en-US"/>
          </a:p>
        </p:txBody>
      </p:sp>
      <p:sp>
        <p:nvSpPr>
          <p:cNvPr id="5" name="Freeform 5"/>
          <p:cNvSpPr/>
          <p:nvPr/>
        </p:nvSpPr>
        <p:spPr>
          <a:xfrm flipH="1">
            <a:off x="287" y="-3656"/>
            <a:ext cx="7315200" cy="3204754"/>
          </a:xfrm>
          <a:custGeom>
            <a:avLst/>
            <a:gdLst/>
            <a:ahLst/>
            <a:cxnLst/>
            <a:rect l="l" t="t" r="r" b="b"/>
            <a:pathLst>
              <a:path w="7315200" h="3204754">
                <a:moveTo>
                  <a:pt x="7315200" y="0"/>
                </a:moveTo>
                <a:lnTo>
                  <a:pt x="0" y="0"/>
                </a:lnTo>
                <a:lnTo>
                  <a:pt x="0" y="3204754"/>
                </a:lnTo>
                <a:lnTo>
                  <a:pt x="7315200" y="3204754"/>
                </a:lnTo>
                <a:lnTo>
                  <a:pt x="73152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flipV="1">
            <a:off x="-191655" y="-5997"/>
            <a:ext cx="6143058" cy="8395782"/>
          </a:xfrm>
          <a:custGeom>
            <a:avLst/>
            <a:gdLst/>
            <a:ahLst/>
            <a:cxnLst/>
            <a:rect l="l" t="t" r="r" b="b"/>
            <a:pathLst>
              <a:path w="16258608" h="14663232">
                <a:moveTo>
                  <a:pt x="0" y="14663232"/>
                </a:moveTo>
                <a:lnTo>
                  <a:pt x="16258608" y="14663232"/>
                </a:lnTo>
                <a:lnTo>
                  <a:pt x="16258608" y="0"/>
                </a:lnTo>
                <a:lnTo>
                  <a:pt x="0" y="0"/>
                </a:lnTo>
                <a:lnTo>
                  <a:pt x="0" y="14663232"/>
                </a:lnTo>
                <a:close/>
              </a:path>
            </a:pathLst>
          </a:custGeom>
          <a:blipFill>
            <a:blip r:embed="rId2">
              <a:alphaModFix amt="26000"/>
            </a:blip>
            <a:stretch>
              <a:fillRect/>
            </a:stretch>
          </a:blipFill>
        </p:spPr>
        <p:txBody>
          <a:bodyPr/>
          <a:lstStyle/>
          <a:p>
            <a:endParaRPr lang="en-US"/>
          </a:p>
        </p:txBody>
      </p:sp>
      <p:sp>
        <p:nvSpPr>
          <p:cNvPr id="9" name="Freeform: Shape 8">
            <a:extLst>
              <a:ext uri="{FF2B5EF4-FFF2-40B4-BE49-F238E27FC236}">
                <a16:creationId xmlns:a16="http://schemas.microsoft.com/office/drawing/2014/main" id="{5B95AFBA-18DB-4B98-BFAB-6C86C2F80BA4}"/>
              </a:ext>
            </a:extLst>
          </p:cNvPr>
          <p:cNvSpPr/>
          <p:nvPr/>
        </p:nvSpPr>
        <p:spPr>
          <a:xfrm>
            <a:off x="2149065" y="2906734"/>
            <a:ext cx="3252104" cy="6376077"/>
          </a:xfrm>
          <a:custGeom>
            <a:avLst/>
            <a:gdLst>
              <a:gd name="connsiteX0" fmla="*/ 0 w 3326130"/>
              <a:gd name="connsiteY0" fmla="*/ 0 h 5899150"/>
              <a:gd name="connsiteX1" fmla="*/ 3326130 w 3326130"/>
              <a:gd name="connsiteY1" fmla="*/ 0 h 5899150"/>
              <a:gd name="connsiteX2" fmla="*/ 3326130 w 3326130"/>
              <a:gd name="connsiteY2" fmla="*/ 5899150 h 5899150"/>
              <a:gd name="connsiteX3" fmla="*/ 0 w 3326130"/>
              <a:gd name="connsiteY3" fmla="*/ 5899150 h 5899150"/>
              <a:gd name="connsiteX4" fmla="*/ 0 w 3326130"/>
              <a:gd name="connsiteY4" fmla="*/ 651510 h 5899150"/>
              <a:gd name="connsiteX5" fmla="*/ 131445 w 3326130"/>
              <a:gd name="connsiteY5" fmla="*/ 651510 h 5899150"/>
              <a:gd name="connsiteX6" fmla="*/ 320040 w 3326130"/>
              <a:gd name="connsiteY6" fmla="*/ 462915 h 5899150"/>
              <a:gd name="connsiteX7" fmla="*/ 131445 w 3326130"/>
              <a:gd name="connsiteY7" fmla="*/ 274320 h 5899150"/>
              <a:gd name="connsiteX8" fmla="*/ 0 w 3326130"/>
              <a:gd name="connsiteY8" fmla="*/ 274320 h 58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130" h="5899150">
                <a:moveTo>
                  <a:pt x="0" y="0"/>
                </a:moveTo>
                <a:lnTo>
                  <a:pt x="3326130" y="0"/>
                </a:lnTo>
                <a:lnTo>
                  <a:pt x="3326130" y="5899150"/>
                </a:lnTo>
                <a:lnTo>
                  <a:pt x="0" y="5899150"/>
                </a:lnTo>
                <a:lnTo>
                  <a:pt x="0" y="651510"/>
                </a:lnTo>
                <a:lnTo>
                  <a:pt x="131445" y="651510"/>
                </a:lnTo>
                <a:cubicBezTo>
                  <a:pt x="235603" y="651510"/>
                  <a:pt x="320040" y="567073"/>
                  <a:pt x="320040" y="462915"/>
                </a:cubicBezTo>
                <a:cubicBezTo>
                  <a:pt x="320040" y="358757"/>
                  <a:pt x="235603" y="274320"/>
                  <a:pt x="131445" y="274320"/>
                </a:cubicBezTo>
                <a:lnTo>
                  <a:pt x="0" y="274320"/>
                </a:lnTo>
                <a:close/>
              </a:path>
            </a:pathLst>
          </a:custGeom>
          <a:noFill/>
          <a:ln w="12700" cap="flat" cmpd="sng" algn="ctr">
            <a:noFill/>
            <a:prstDash val="solid"/>
            <a:miter lim="800000"/>
          </a:ln>
          <a:effectLst>
            <a:outerShdw blurRad="381000" dist="381000" dir="10800000" sx="90000" sy="90000" algn="br" rotWithShape="0">
              <a:srgbClr val="7030A0">
                <a:alpha val="40000"/>
              </a:srgb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44546B"/>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B51E64D4-1EC3-71E9-01B9-06AD60926CC3}"/>
              </a:ext>
            </a:extLst>
          </p:cNvPr>
          <p:cNvSpPr/>
          <p:nvPr/>
        </p:nvSpPr>
        <p:spPr>
          <a:xfrm>
            <a:off x="2149065" y="2578024"/>
            <a:ext cx="14195835" cy="6757077"/>
          </a:xfrm>
          <a:custGeom>
            <a:avLst/>
            <a:gdLst>
              <a:gd name="connsiteX0" fmla="*/ 0 w 3326130"/>
              <a:gd name="connsiteY0" fmla="*/ 0 h 5899150"/>
              <a:gd name="connsiteX1" fmla="*/ 3326130 w 3326130"/>
              <a:gd name="connsiteY1" fmla="*/ 0 h 5899150"/>
              <a:gd name="connsiteX2" fmla="*/ 3326130 w 3326130"/>
              <a:gd name="connsiteY2" fmla="*/ 5899150 h 5899150"/>
              <a:gd name="connsiteX3" fmla="*/ 0 w 3326130"/>
              <a:gd name="connsiteY3" fmla="*/ 5899150 h 5899150"/>
              <a:gd name="connsiteX4" fmla="*/ 0 w 3326130"/>
              <a:gd name="connsiteY4" fmla="*/ 651510 h 5899150"/>
              <a:gd name="connsiteX5" fmla="*/ 131445 w 3326130"/>
              <a:gd name="connsiteY5" fmla="*/ 651510 h 5899150"/>
              <a:gd name="connsiteX6" fmla="*/ 320040 w 3326130"/>
              <a:gd name="connsiteY6" fmla="*/ 462915 h 5899150"/>
              <a:gd name="connsiteX7" fmla="*/ 131445 w 3326130"/>
              <a:gd name="connsiteY7" fmla="*/ 274320 h 5899150"/>
              <a:gd name="connsiteX8" fmla="*/ 0 w 3326130"/>
              <a:gd name="connsiteY8" fmla="*/ 274320 h 58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130" h="5899150">
                <a:moveTo>
                  <a:pt x="0" y="0"/>
                </a:moveTo>
                <a:lnTo>
                  <a:pt x="3326130" y="0"/>
                </a:lnTo>
                <a:lnTo>
                  <a:pt x="3326130" y="5899150"/>
                </a:lnTo>
                <a:lnTo>
                  <a:pt x="0" y="5899150"/>
                </a:lnTo>
                <a:lnTo>
                  <a:pt x="0" y="651510"/>
                </a:lnTo>
                <a:lnTo>
                  <a:pt x="131445" y="651510"/>
                </a:lnTo>
                <a:cubicBezTo>
                  <a:pt x="235603" y="651510"/>
                  <a:pt x="320040" y="567073"/>
                  <a:pt x="320040" y="462915"/>
                </a:cubicBezTo>
                <a:cubicBezTo>
                  <a:pt x="320040" y="358757"/>
                  <a:pt x="235603" y="274320"/>
                  <a:pt x="131445" y="274320"/>
                </a:cubicBezTo>
                <a:lnTo>
                  <a:pt x="0" y="274320"/>
                </a:lnTo>
                <a:close/>
              </a:path>
            </a:pathLst>
          </a:custGeom>
          <a:noFill/>
          <a:ln w="12700" cap="flat" cmpd="sng" algn="ctr">
            <a:noFill/>
            <a:prstDash val="solid"/>
            <a:miter lim="800000"/>
          </a:ln>
          <a:effectLst>
            <a:outerShdw blurRad="381000" dist="381000" dir="10800000" sx="90000" sy="90000" algn="br" rotWithShape="0">
              <a:srgbClr val="7030A0">
                <a:alpha val="40000"/>
              </a:srgbClr>
            </a:outerShdw>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marR="0" lvl="0" indent="-342900">
              <a:lnSpc>
                <a:spcPct val="120000"/>
              </a:lnSpc>
              <a:spcBef>
                <a:spcPts val="600"/>
              </a:spcBef>
              <a:buFont typeface="Arial" panose="020B0604020202020204" pitchFamily="34" charset="0"/>
              <a:buChar char="●"/>
            </a:pPr>
            <a:r>
              <a:rPr lang="en-US" sz="3600" u="none" strike="noStrike" dirty="0">
                <a:solidFill>
                  <a:srgbClr val="000000"/>
                </a:solidFill>
                <a:effectLst/>
                <a:latin typeface="Times New Roman"/>
                <a:ea typeface="PT Sans Narrow" panose="020B0506020203020204" pitchFamily="34" charset="0"/>
                <a:cs typeface="Times New Roman"/>
              </a:rPr>
              <a:t>Using matplotlib, we plotted a bar graph to show the relationship between region and revenue. The bar graph shows that Europe has the highest revenue, followed by Asia, North America, Africa, Middle East, and lastly South America.</a:t>
            </a:r>
            <a:endParaRPr lang="en-US" sz="3600" u="none" strike="noStrike">
              <a:solidFill>
                <a:srgbClr val="695D46"/>
              </a:solidFill>
              <a:effectLst/>
              <a:latin typeface="Times New Roman"/>
              <a:ea typeface="Open Sans" panose="020B0606030504020204" pitchFamily="34" charset="0"/>
              <a:cs typeface="Times New Roman"/>
            </a:endParaRPr>
          </a:p>
          <a:p>
            <a:pPr marL="342900" marR="0" lvl="0" indent="-342900">
              <a:lnSpc>
                <a:spcPct val="120000"/>
              </a:lnSpc>
              <a:spcBef>
                <a:spcPts val="600"/>
              </a:spcBef>
              <a:buFont typeface="Arial" panose="020B0604020202020204" pitchFamily="34" charset="0"/>
              <a:buChar char="●"/>
            </a:pPr>
            <a:r>
              <a:rPr lang="en-US" sz="3600" u="none" strike="noStrike" dirty="0">
                <a:solidFill>
                  <a:srgbClr val="000000"/>
                </a:solidFill>
                <a:effectLst/>
                <a:latin typeface="Times New Roman"/>
                <a:ea typeface="PT Sans Narrow" panose="020B0506020203020204" pitchFamily="34" charset="0"/>
                <a:cs typeface="Times New Roman"/>
              </a:rPr>
              <a:t>Performed a multivariate (plotted two types of graphs on the same scale) to understand the relation between region and revenue .</a:t>
            </a:r>
            <a:endParaRPr lang="en-US" sz="3600" u="none" strike="noStrike">
              <a:solidFill>
                <a:srgbClr val="695D46"/>
              </a:solidFill>
              <a:effectLst/>
              <a:latin typeface="Times New Roman"/>
              <a:ea typeface="Open Sans" panose="020B0606030504020204" pitchFamily="34" charset="0"/>
              <a:cs typeface="Times New Roman"/>
            </a:endParaRPr>
          </a:p>
          <a:p>
            <a:pPr marL="342900" marR="0" lvl="0" indent="-342900">
              <a:lnSpc>
                <a:spcPct val="120000"/>
              </a:lnSpc>
              <a:spcBef>
                <a:spcPts val="600"/>
              </a:spcBef>
              <a:buFont typeface="Arial" panose="020B0604020202020204" pitchFamily="34" charset="0"/>
              <a:buChar char="●"/>
            </a:pPr>
            <a:r>
              <a:rPr lang="en-US" sz="3600" u="none" strike="noStrike" dirty="0">
                <a:solidFill>
                  <a:srgbClr val="000000"/>
                </a:solidFill>
                <a:effectLst/>
                <a:latin typeface="Times New Roman"/>
                <a:ea typeface="PT Sans Narrow" panose="020B0506020203020204" pitchFamily="34" charset="0"/>
                <a:cs typeface="Times New Roman"/>
              </a:rPr>
              <a:t>Furthermore, we plotted a side-by-side graph to understand the relationship between revenue and engine size.</a:t>
            </a:r>
            <a:endParaRPr lang="en-US" sz="3600" u="none" strike="noStrike">
              <a:solidFill>
                <a:srgbClr val="695D46"/>
              </a:solidFill>
              <a:effectLst/>
              <a:latin typeface="Times New Roman"/>
              <a:ea typeface="Open Sans" panose="020B0606030504020204" pitchFamily="34" charset="0"/>
              <a:cs typeface="Times New Roman"/>
            </a:endParaRPr>
          </a:p>
        </p:txBody>
      </p:sp>
      <p:sp>
        <p:nvSpPr>
          <p:cNvPr id="16" name="Freeform: Shape 15">
            <a:extLst>
              <a:ext uri="{FF2B5EF4-FFF2-40B4-BE49-F238E27FC236}">
                <a16:creationId xmlns:a16="http://schemas.microsoft.com/office/drawing/2014/main" id="{27C820E8-FF2C-3CD2-3573-8B0034F6BD36}"/>
              </a:ext>
            </a:extLst>
          </p:cNvPr>
          <p:cNvSpPr/>
          <p:nvPr/>
        </p:nvSpPr>
        <p:spPr>
          <a:xfrm>
            <a:off x="11759014" y="2951114"/>
            <a:ext cx="3252099" cy="6376077"/>
          </a:xfrm>
          <a:custGeom>
            <a:avLst/>
            <a:gdLst>
              <a:gd name="connsiteX0" fmla="*/ 0 w 3326130"/>
              <a:gd name="connsiteY0" fmla="*/ 0 h 5899150"/>
              <a:gd name="connsiteX1" fmla="*/ 3326130 w 3326130"/>
              <a:gd name="connsiteY1" fmla="*/ 0 h 5899150"/>
              <a:gd name="connsiteX2" fmla="*/ 3326130 w 3326130"/>
              <a:gd name="connsiteY2" fmla="*/ 5899150 h 5899150"/>
              <a:gd name="connsiteX3" fmla="*/ 0 w 3326130"/>
              <a:gd name="connsiteY3" fmla="*/ 5899150 h 5899150"/>
              <a:gd name="connsiteX4" fmla="*/ 0 w 3326130"/>
              <a:gd name="connsiteY4" fmla="*/ 651510 h 5899150"/>
              <a:gd name="connsiteX5" fmla="*/ 131445 w 3326130"/>
              <a:gd name="connsiteY5" fmla="*/ 651510 h 5899150"/>
              <a:gd name="connsiteX6" fmla="*/ 320040 w 3326130"/>
              <a:gd name="connsiteY6" fmla="*/ 462915 h 5899150"/>
              <a:gd name="connsiteX7" fmla="*/ 131445 w 3326130"/>
              <a:gd name="connsiteY7" fmla="*/ 274320 h 5899150"/>
              <a:gd name="connsiteX8" fmla="*/ 0 w 3326130"/>
              <a:gd name="connsiteY8" fmla="*/ 274320 h 58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130" h="5899150">
                <a:moveTo>
                  <a:pt x="0" y="0"/>
                </a:moveTo>
                <a:lnTo>
                  <a:pt x="3326130" y="0"/>
                </a:lnTo>
                <a:lnTo>
                  <a:pt x="3326130" y="5899150"/>
                </a:lnTo>
                <a:lnTo>
                  <a:pt x="0" y="5899150"/>
                </a:lnTo>
                <a:lnTo>
                  <a:pt x="0" y="651510"/>
                </a:lnTo>
                <a:lnTo>
                  <a:pt x="131445" y="651510"/>
                </a:lnTo>
                <a:cubicBezTo>
                  <a:pt x="235603" y="651510"/>
                  <a:pt x="320040" y="567073"/>
                  <a:pt x="320040" y="462915"/>
                </a:cubicBezTo>
                <a:cubicBezTo>
                  <a:pt x="320040" y="358757"/>
                  <a:pt x="235603" y="274320"/>
                  <a:pt x="131445" y="274320"/>
                </a:cubicBezTo>
                <a:lnTo>
                  <a:pt x="0" y="274320"/>
                </a:lnTo>
                <a:close/>
              </a:path>
            </a:pathLst>
          </a:custGeom>
          <a:noFill/>
          <a:ln w="12700" cap="flat" cmpd="sng" algn="ctr">
            <a:noFill/>
            <a:prstDash val="solid"/>
            <a:miter lim="800000"/>
          </a:ln>
          <a:effectLst>
            <a:outerShdw blurRad="381000" dist="381000" dir="10800000" sx="90000" sy="90000" algn="br" rotWithShape="0">
              <a:srgbClr val="7030A0">
                <a:alpha val="40000"/>
              </a:srgb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44546B"/>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7D3EF786-F19E-97DD-9CC7-DCD6E12E195B}"/>
              </a:ext>
            </a:extLst>
          </p:cNvPr>
          <p:cNvSpPr txBox="1"/>
          <p:nvPr/>
        </p:nvSpPr>
        <p:spPr>
          <a:xfrm>
            <a:off x="6117147" y="1334489"/>
            <a:ext cx="4858528" cy="830997"/>
          </a:xfrm>
          <a:prstGeom prst="rect">
            <a:avLst/>
          </a:prstGeom>
          <a:noFill/>
        </p:spPr>
        <p:txBody>
          <a:bodyPr wrap="square" lIns="91440" tIns="45720" rIns="91440" bIns="45720" rtlCol="0" anchor="t">
            <a:spAutoFit/>
          </a:bodyPr>
          <a:lstStyle/>
          <a:p>
            <a:pPr algn="ctr"/>
            <a:r>
              <a:rPr lang="en-US" sz="4800" b="1" u="sng" dirty="0"/>
              <a:t>VISUALIZATIONS </a:t>
            </a:r>
            <a:endParaRPr lang="en-US" sz="4800" b="1" u="sng">
              <a:ea typeface="Calibri"/>
              <a:cs typeface="Calibri"/>
            </a:endParaRPr>
          </a:p>
        </p:txBody>
      </p:sp>
      <p:sp>
        <p:nvSpPr>
          <p:cNvPr id="23" name="TextBox 22">
            <a:extLst>
              <a:ext uri="{FF2B5EF4-FFF2-40B4-BE49-F238E27FC236}">
                <a16:creationId xmlns:a16="http://schemas.microsoft.com/office/drawing/2014/main" id="{EB5BC66C-821A-2BEE-2EE3-9151D97C9200}"/>
              </a:ext>
            </a:extLst>
          </p:cNvPr>
          <p:cNvSpPr txBox="1"/>
          <p:nvPr/>
        </p:nvSpPr>
        <p:spPr>
          <a:xfrm>
            <a:off x="7846052" y="4555857"/>
            <a:ext cx="2362592" cy="954107"/>
          </a:xfrm>
          <a:prstGeom prst="rect">
            <a:avLst/>
          </a:prstGeom>
          <a:noFill/>
        </p:spPr>
        <p:txBody>
          <a:bodyPr wrap="square" rtlCol="0">
            <a:spAutoFit/>
          </a:bodyPr>
          <a:lstStyle/>
          <a:p>
            <a:endParaRPr lang="en-US" sz="2800" dirty="0"/>
          </a:p>
          <a:p>
            <a:endParaRPr lang="en-US" sz="2800" dirty="0"/>
          </a:p>
        </p:txBody>
      </p:sp>
      <p:sp>
        <p:nvSpPr>
          <p:cNvPr id="19" name="Slide Number Placeholder 18">
            <a:extLst>
              <a:ext uri="{FF2B5EF4-FFF2-40B4-BE49-F238E27FC236}">
                <a16:creationId xmlns:a16="http://schemas.microsoft.com/office/drawing/2014/main" id="{EA5EBA2C-7FF0-0C55-8680-8CECC2D4920B}"/>
              </a:ext>
            </a:extLst>
          </p:cNvPr>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944498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F283DC-A62F-32B0-8EF8-AB9C2BB97DF7}"/>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6" name="Freeform 4">
            <a:extLst>
              <a:ext uri="{FF2B5EF4-FFF2-40B4-BE49-F238E27FC236}">
                <a16:creationId xmlns:a16="http://schemas.microsoft.com/office/drawing/2014/main" id="{D4C57E62-E292-60C8-A245-C20C04A71B73}"/>
              </a:ext>
            </a:extLst>
          </p:cNvPr>
          <p:cNvSpPr>
            <a:spLocks noGrp="1"/>
          </p:cNvSpPr>
          <p:nvPr>
            <p:ph type="title"/>
          </p:nvPr>
        </p:nvSpPr>
        <p:spPr>
          <a:xfrm>
            <a:off x="1219200" y="1"/>
            <a:ext cx="15266076" cy="1181099"/>
          </a:xfrm>
          <a:custGeom>
            <a:avLst/>
            <a:gdLst/>
            <a:ahLst/>
            <a:cxnLst/>
            <a:rect l="l" t="t" r="r" b="b"/>
            <a:pathLst>
              <a:path w="15266075" h="13768092">
                <a:moveTo>
                  <a:pt x="0" y="13768092"/>
                </a:moveTo>
                <a:lnTo>
                  <a:pt x="15266075" y="13768092"/>
                </a:lnTo>
                <a:lnTo>
                  <a:pt x="15266075" y="0"/>
                </a:lnTo>
                <a:lnTo>
                  <a:pt x="0" y="0"/>
                </a:lnTo>
                <a:lnTo>
                  <a:pt x="0" y="13768092"/>
                </a:lnTo>
                <a:close/>
              </a:path>
            </a:pathLst>
          </a:custGeom>
          <a:blipFill>
            <a:blip r:embed="rId2">
              <a:alphaModFix amt="26000"/>
            </a:blip>
            <a:stretch>
              <a:fillRect/>
            </a:stretch>
          </a:blipFill>
        </p:spPr>
        <p:txBody>
          <a:bodyPr>
            <a:normAutofit/>
          </a:bodyPr>
          <a:lstStyle/>
          <a:p>
            <a:r>
              <a:rPr lang="en-US" dirty="0"/>
              <a:t>Visualization</a:t>
            </a:r>
          </a:p>
        </p:txBody>
      </p:sp>
      <p:pic>
        <p:nvPicPr>
          <p:cNvPr id="2050" name="Picture 2">
            <a:extLst>
              <a:ext uri="{FF2B5EF4-FFF2-40B4-BE49-F238E27FC236}">
                <a16:creationId xmlns:a16="http://schemas.microsoft.com/office/drawing/2014/main" id="{7FC5601A-C444-ABFD-B342-6129B5BE84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1" y="1871663"/>
            <a:ext cx="8381999" cy="58769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4045764-F6B5-ED73-4E74-5B89BAF73AA8}"/>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144000" y="1181100"/>
            <a:ext cx="8382000" cy="8374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428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DAE04-E13D-BFE8-8A3B-E4516021F112}"/>
              </a:ext>
            </a:extLst>
          </p:cNvPr>
          <p:cNvSpPr>
            <a:spLocks noGrp="1"/>
          </p:cNvSpPr>
          <p:nvPr>
            <p:ph type="title"/>
          </p:nvPr>
        </p:nvSpPr>
        <p:spPr>
          <a:xfrm>
            <a:off x="457200" y="274638"/>
            <a:ext cx="17830800" cy="1143000"/>
          </a:xfrm>
        </p:spPr>
        <p:txBody>
          <a:bodyPr/>
          <a:lstStyle/>
          <a:p>
            <a:r>
              <a:rPr lang="en-US" dirty="0"/>
              <a:t>Visualization </a:t>
            </a:r>
          </a:p>
        </p:txBody>
      </p:sp>
      <p:sp>
        <p:nvSpPr>
          <p:cNvPr id="4" name="Slide Number Placeholder 3">
            <a:extLst>
              <a:ext uri="{FF2B5EF4-FFF2-40B4-BE49-F238E27FC236}">
                <a16:creationId xmlns:a16="http://schemas.microsoft.com/office/drawing/2014/main" id="{0C9C06B4-C708-E592-F26B-6D3BCDA82EB9}"/>
              </a:ext>
            </a:extLst>
          </p:cNvPr>
          <p:cNvSpPr>
            <a:spLocks noGrp="1"/>
          </p:cNvSpPr>
          <p:nvPr>
            <p:ph type="sldNum" sz="quarter" idx="12"/>
          </p:nvPr>
        </p:nvSpPr>
        <p:spPr/>
        <p:txBody>
          <a:bodyPr/>
          <a:lstStyle/>
          <a:p>
            <a:fld id="{B6F15528-21DE-4FAA-801E-634DDDAF4B2B}" type="slidenum">
              <a:rPr lang="en-US" smtClean="0"/>
              <a:pPr/>
              <a:t>8</a:t>
            </a:fld>
            <a:endParaRPr lang="en-US"/>
          </a:p>
        </p:txBody>
      </p:sp>
      <p:pic>
        <p:nvPicPr>
          <p:cNvPr id="3074" name="Picture 2">
            <a:extLst>
              <a:ext uri="{FF2B5EF4-FFF2-40B4-BE49-F238E27FC236}">
                <a16:creationId xmlns:a16="http://schemas.microsoft.com/office/drawing/2014/main" id="{6522A9B9-183A-0E7C-DB53-B8703810CA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1866900"/>
            <a:ext cx="14935200" cy="716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600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1E2"/>
        </a:solidFill>
        <a:effectLst/>
      </p:bgPr>
    </p:bg>
    <p:spTree>
      <p:nvGrpSpPr>
        <p:cNvPr id="1" name=""/>
        <p:cNvGrpSpPr/>
        <p:nvPr/>
      </p:nvGrpSpPr>
      <p:grpSpPr>
        <a:xfrm>
          <a:off x="0" y="0"/>
          <a:ext cx="0" cy="0"/>
          <a:chOff x="0" y="0"/>
          <a:chExt cx="0" cy="0"/>
        </a:xfrm>
      </p:grpSpPr>
      <p:sp>
        <p:nvSpPr>
          <p:cNvPr id="3" name="Freeform 3"/>
          <p:cNvSpPr/>
          <p:nvPr/>
        </p:nvSpPr>
        <p:spPr>
          <a:xfrm rot="10800000" flipH="1">
            <a:off x="76200" y="262109"/>
            <a:ext cx="9974601" cy="5794312"/>
          </a:xfrm>
          <a:custGeom>
            <a:avLst/>
            <a:gdLst/>
            <a:ahLst/>
            <a:cxnLst/>
            <a:rect l="l" t="t" r="r" b="b"/>
            <a:pathLst>
              <a:path w="14451351" h="13033312">
                <a:moveTo>
                  <a:pt x="14451350" y="0"/>
                </a:moveTo>
                <a:lnTo>
                  <a:pt x="0" y="0"/>
                </a:lnTo>
                <a:lnTo>
                  <a:pt x="0" y="13033312"/>
                </a:lnTo>
                <a:lnTo>
                  <a:pt x="14451350" y="13033312"/>
                </a:lnTo>
                <a:lnTo>
                  <a:pt x="14451350" y="0"/>
                </a:lnTo>
                <a:close/>
              </a:path>
            </a:pathLst>
          </a:custGeom>
          <a:blipFill>
            <a:blip r:embed="rId2">
              <a:alphaModFix amt="43999"/>
            </a:blip>
            <a:stretch>
              <a:fillRect/>
            </a:stretch>
          </a:blipFill>
        </p:spPr>
        <p:txBody>
          <a:bodyPr/>
          <a:lstStyle/>
          <a:p>
            <a:endParaRPr lang="en-US"/>
          </a:p>
        </p:txBody>
      </p:sp>
      <p:sp>
        <p:nvSpPr>
          <p:cNvPr id="5" name="Freeform 5"/>
          <p:cNvSpPr/>
          <p:nvPr/>
        </p:nvSpPr>
        <p:spPr>
          <a:xfrm flipH="1">
            <a:off x="287" y="53494"/>
            <a:ext cx="7315200" cy="3204754"/>
          </a:xfrm>
          <a:custGeom>
            <a:avLst/>
            <a:gdLst/>
            <a:ahLst/>
            <a:cxnLst/>
            <a:rect l="l" t="t" r="r" b="b"/>
            <a:pathLst>
              <a:path w="7315200" h="3204754">
                <a:moveTo>
                  <a:pt x="7315200" y="0"/>
                </a:moveTo>
                <a:lnTo>
                  <a:pt x="0" y="0"/>
                </a:lnTo>
                <a:lnTo>
                  <a:pt x="0" y="3204754"/>
                </a:lnTo>
                <a:lnTo>
                  <a:pt x="7315200" y="3204754"/>
                </a:lnTo>
                <a:lnTo>
                  <a:pt x="731520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6" name="Freeform 6"/>
          <p:cNvSpPr/>
          <p:nvPr/>
        </p:nvSpPr>
        <p:spPr>
          <a:xfrm flipV="1">
            <a:off x="-3131446" y="11544300"/>
            <a:ext cx="16258608" cy="14663232"/>
          </a:xfrm>
          <a:custGeom>
            <a:avLst/>
            <a:gdLst/>
            <a:ahLst/>
            <a:cxnLst/>
            <a:rect l="l" t="t" r="r" b="b"/>
            <a:pathLst>
              <a:path w="16258608" h="14663232">
                <a:moveTo>
                  <a:pt x="0" y="14663232"/>
                </a:moveTo>
                <a:lnTo>
                  <a:pt x="16258608" y="14663232"/>
                </a:lnTo>
                <a:lnTo>
                  <a:pt x="16258608" y="0"/>
                </a:lnTo>
                <a:lnTo>
                  <a:pt x="0" y="0"/>
                </a:lnTo>
                <a:lnTo>
                  <a:pt x="0" y="14663232"/>
                </a:lnTo>
                <a:close/>
              </a:path>
            </a:pathLst>
          </a:custGeom>
          <a:blipFill>
            <a:blip r:embed="rId2">
              <a:alphaModFix amt="26000"/>
            </a:blip>
            <a:stretch>
              <a:fillRect/>
            </a:stretch>
          </a:blipFill>
        </p:spPr>
        <p:txBody>
          <a:bodyPr/>
          <a:lstStyle/>
          <a:p>
            <a:endParaRPr lang="en-US" dirty="0"/>
          </a:p>
        </p:txBody>
      </p:sp>
      <p:sp>
        <p:nvSpPr>
          <p:cNvPr id="9" name="Freeform: Shape 8">
            <a:extLst>
              <a:ext uri="{FF2B5EF4-FFF2-40B4-BE49-F238E27FC236}">
                <a16:creationId xmlns:a16="http://schemas.microsoft.com/office/drawing/2014/main" id="{5B95AFBA-18DB-4B98-BFAB-6C86C2F80BA4}"/>
              </a:ext>
            </a:extLst>
          </p:cNvPr>
          <p:cNvSpPr/>
          <p:nvPr/>
        </p:nvSpPr>
        <p:spPr>
          <a:xfrm>
            <a:off x="1853301" y="3009900"/>
            <a:ext cx="3252099" cy="6376077"/>
          </a:xfrm>
          <a:custGeom>
            <a:avLst/>
            <a:gdLst>
              <a:gd name="connsiteX0" fmla="*/ 0 w 3326130"/>
              <a:gd name="connsiteY0" fmla="*/ 0 h 5899150"/>
              <a:gd name="connsiteX1" fmla="*/ 3326130 w 3326130"/>
              <a:gd name="connsiteY1" fmla="*/ 0 h 5899150"/>
              <a:gd name="connsiteX2" fmla="*/ 3326130 w 3326130"/>
              <a:gd name="connsiteY2" fmla="*/ 5899150 h 5899150"/>
              <a:gd name="connsiteX3" fmla="*/ 0 w 3326130"/>
              <a:gd name="connsiteY3" fmla="*/ 5899150 h 5899150"/>
              <a:gd name="connsiteX4" fmla="*/ 0 w 3326130"/>
              <a:gd name="connsiteY4" fmla="*/ 651510 h 5899150"/>
              <a:gd name="connsiteX5" fmla="*/ 131445 w 3326130"/>
              <a:gd name="connsiteY5" fmla="*/ 651510 h 5899150"/>
              <a:gd name="connsiteX6" fmla="*/ 320040 w 3326130"/>
              <a:gd name="connsiteY6" fmla="*/ 462915 h 5899150"/>
              <a:gd name="connsiteX7" fmla="*/ 131445 w 3326130"/>
              <a:gd name="connsiteY7" fmla="*/ 274320 h 5899150"/>
              <a:gd name="connsiteX8" fmla="*/ 0 w 3326130"/>
              <a:gd name="connsiteY8" fmla="*/ 274320 h 58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130" h="5899150">
                <a:moveTo>
                  <a:pt x="0" y="0"/>
                </a:moveTo>
                <a:lnTo>
                  <a:pt x="3326130" y="0"/>
                </a:lnTo>
                <a:lnTo>
                  <a:pt x="3326130" y="5899150"/>
                </a:lnTo>
                <a:lnTo>
                  <a:pt x="0" y="5899150"/>
                </a:lnTo>
                <a:lnTo>
                  <a:pt x="0" y="651510"/>
                </a:lnTo>
                <a:lnTo>
                  <a:pt x="131445" y="651510"/>
                </a:lnTo>
                <a:cubicBezTo>
                  <a:pt x="235603" y="651510"/>
                  <a:pt x="320040" y="567073"/>
                  <a:pt x="320040" y="462915"/>
                </a:cubicBezTo>
                <a:cubicBezTo>
                  <a:pt x="320040" y="358757"/>
                  <a:pt x="235603" y="274320"/>
                  <a:pt x="131445" y="274320"/>
                </a:cubicBezTo>
                <a:lnTo>
                  <a:pt x="0" y="274320"/>
                </a:lnTo>
                <a:close/>
              </a:path>
            </a:pathLst>
          </a:custGeom>
          <a:noFill/>
          <a:ln w="12700" cap="flat" cmpd="sng" algn="ctr">
            <a:noFill/>
            <a:prstDash val="solid"/>
            <a:miter lim="800000"/>
          </a:ln>
          <a:effectLst>
            <a:outerShdw blurRad="381000" dist="381000" dir="10800000" sx="90000" sy="90000" algn="br" rotWithShape="0">
              <a:srgbClr val="7030A0">
                <a:alpha val="40000"/>
              </a:srgb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44546B"/>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B51E64D4-1EC3-71E9-01B9-06AD60926CC3}"/>
              </a:ext>
            </a:extLst>
          </p:cNvPr>
          <p:cNvSpPr/>
          <p:nvPr/>
        </p:nvSpPr>
        <p:spPr>
          <a:xfrm>
            <a:off x="6709094" y="3009899"/>
            <a:ext cx="3630283" cy="6376077"/>
          </a:xfrm>
          <a:custGeom>
            <a:avLst/>
            <a:gdLst>
              <a:gd name="connsiteX0" fmla="*/ 0 w 3326130"/>
              <a:gd name="connsiteY0" fmla="*/ 0 h 5899150"/>
              <a:gd name="connsiteX1" fmla="*/ 3326130 w 3326130"/>
              <a:gd name="connsiteY1" fmla="*/ 0 h 5899150"/>
              <a:gd name="connsiteX2" fmla="*/ 3326130 w 3326130"/>
              <a:gd name="connsiteY2" fmla="*/ 5899150 h 5899150"/>
              <a:gd name="connsiteX3" fmla="*/ 0 w 3326130"/>
              <a:gd name="connsiteY3" fmla="*/ 5899150 h 5899150"/>
              <a:gd name="connsiteX4" fmla="*/ 0 w 3326130"/>
              <a:gd name="connsiteY4" fmla="*/ 651510 h 5899150"/>
              <a:gd name="connsiteX5" fmla="*/ 131445 w 3326130"/>
              <a:gd name="connsiteY5" fmla="*/ 651510 h 5899150"/>
              <a:gd name="connsiteX6" fmla="*/ 320040 w 3326130"/>
              <a:gd name="connsiteY6" fmla="*/ 462915 h 5899150"/>
              <a:gd name="connsiteX7" fmla="*/ 131445 w 3326130"/>
              <a:gd name="connsiteY7" fmla="*/ 274320 h 5899150"/>
              <a:gd name="connsiteX8" fmla="*/ 0 w 3326130"/>
              <a:gd name="connsiteY8" fmla="*/ 274320 h 58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130" h="5899150">
                <a:moveTo>
                  <a:pt x="0" y="0"/>
                </a:moveTo>
                <a:lnTo>
                  <a:pt x="3326130" y="0"/>
                </a:lnTo>
                <a:lnTo>
                  <a:pt x="3326130" y="5899150"/>
                </a:lnTo>
                <a:lnTo>
                  <a:pt x="0" y="5899150"/>
                </a:lnTo>
                <a:lnTo>
                  <a:pt x="0" y="651510"/>
                </a:lnTo>
                <a:lnTo>
                  <a:pt x="131445" y="651510"/>
                </a:lnTo>
                <a:cubicBezTo>
                  <a:pt x="235603" y="651510"/>
                  <a:pt x="320040" y="567073"/>
                  <a:pt x="320040" y="462915"/>
                </a:cubicBezTo>
                <a:cubicBezTo>
                  <a:pt x="320040" y="358757"/>
                  <a:pt x="235603" y="274320"/>
                  <a:pt x="131445" y="274320"/>
                </a:cubicBezTo>
                <a:lnTo>
                  <a:pt x="0" y="274320"/>
                </a:lnTo>
                <a:close/>
              </a:path>
            </a:pathLst>
          </a:custGeom>
          <a:noFill/>
          <a:ln w="12700" cap="flat" cmpd="sng" algn="ctr">
            <a:noFill/>
            <a:prstDash val="solid"/>
            <a:miter lim="800000"/>
          </a:ln>
          <a:effectLst>
            <a:outerShdw blurRad="381000" dist="381000" dir="10800000" sx="90000" sy="90000" algn="br" rotWithShape="0">
              <a:srgbClr val="7030A0">
                <a:alpha val="40000"/>
              </a:srgbClr>
            </a:outerShdw>
          </a:effectLst>
        </p:spPr>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371600" rtl="0" eaLnBrk="1" fontAlgn="auto" latinLnBrk="0" hangingPunct="1">
              <a:lnSpc>
                <a:spcPct val="100000"/>
              </a:lnSpc>
              <a:spcBef>
                <a:spcPts val="0"/>
              </a:spcBef>
              <a:spcAft>
                <a:spcPts val="0"/>
              </a:spcAft>
              <a:buClrTx/>
              <a:buSzTx/>
              <a:buFontTx/>
              <a:buNone/>
              <a:tabLst/>
              <a:defRPr/>
            </a:pPr>
            <a:endParaRPr kumimoji="0" lang="en-US" sz="2700" b="0" i="0" u="none" strike="noStrike" kern="1200" cap="none" spc="0" normalizeH="0" baseline="0" noProof="0">
              <a:ln>
                <a:noFill/>
              </a:ln>
              <a:solidFill>
                <a:srgbClr val="44546B"/>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27C820E8-FF2C-3CD2-3573-8B0034F6BD36}"/>
              </a:ext>
            </a:extLst>
          </p:cNvPr>
          <p:cNvSpPr/>
          <p:nvPr/>
        </p:nvSpPr>
        <p:spPr>
          <a:xfrm>
            <a:off x="3657991" y="1371598"/>
            <a:ext cx="12110349" cy="4375827"/>
          </a:xfrm>
          <a:custGeom>
            <a:avLst/>
            <a:gdLst>
              <a:gd name="connsiteX0" fmla="*/ 0 w 3326130"/>
              <a:gd name="connsiteY0" fmla="*/ 0 h 5899150"/>
              <a:gd name="connsiteX1" fmla="*/ 3326130 w 3326130"/>
              <a:gd name="connsiteY1" fmla="*/ 0 h 5899150"/>
              <a:gd name="connsiteX2" fmla="*/ 3326130 w 3326130"/>
              <a:gd name="connsiteY2" fmla="*/ 5899150 h 5899150"/>
              <a:gd name="connsiteX3" fmla="*/ 0 w 3326130"/>
              <a:gd name="connsiteY3" fmla="*/ 5899150 h 5899150"/>
              <a:gd name="connsiteX4" fmla="*/ 0 w 3326130"/>
              <a:gd name="connsiteY4" fmla="*/ 651510 h 5899150"/>
              <a:gd name="connsiteX5" fmla="*/ 131445 w 3326130"/>
              <a:gd name="connsiteY5" fmla="*/ 651510 h 5899150"/>
              <a:gd name="connsiteX6" fmla="*/ 320040 w 3326130"/>
              <a:gd name="connsiteY6" fmla="*/ 462915 h 5899150"/>
              <a:gd name="connsiteX7" fmla="*/ 131445 w 3326130"/>
              <a:gd name="connsiteY7" fmla="*/ 274320 h 5899150"/>
              <a:gd name="connsiteX8" fmla="*/ 0 w 3326130"/>
              <a:gd name="connsiteY8" fmla="*/ 274320 h 589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6130" h="5899150">
                <a:moveTo>
                  <a:pt x="0" y="0"/>
                </a:moveTo>
                <a:lnTo>
                  <a:pt x="3326130" y="0"/>
                </a:lnTo>
                <a:lnTo>
                  <a:pt x="3326130" y="5899150"/>
                </a:lnTo>
                <a:lnTo>
                  <a:pt x="0" y="5899150"/>
                </a:lnTo>
                <a:lnTo>
                  <a:pt x="0" y="651510"/>
                </a:lnTo>
                <a:lnTo>
                  <a:pt x="131445" y="651510"/>
                </a:lnTo>
                <a:cubicBezTo>
                  <a:pt x="235603" y="651510"/>
                  <a:pt x="320040" y="567073"/>
                  <a:pt x="320040" y="462915"/>
                </a:cubicBezTo>
                <a:cubicBezTo>
                  <a:pt x="320040" y="358757"/>
                  <a:pt x="235603" y="274320"/>
                  <a:pt x="131445" y="274320"/>
                </a:cubicBezTo>
                <a:lnTo>
                  <a:pt x="0" y="274320"/>
                </a:lnTo>
                <a:close/>
              </a:path>
            </a:pathLst>
          </a:custGeom>
          <a:noFill/>
          <a:ln w="12700" cap="flat" cmpd="sng" algn="ctr">
            <a:noFill/>
            <a:prstDash val="solid"/>
            <a:miter lim="800000"/>
          </a:ln>
          <a:effectLst>
            <a:outerShdw blurRad="381000" dist="381000" dir="10800000" sx="90000" sy="90000" algn="br" rotWithShape="0">
              <a:srgbClr val="7030A0">
                <a:alpha val="40000"/>
              </a:srgbClr>
            </a:outerShdw>
          </a:effectLst>
        </p:spPr>
        <p:txBody>
          <a:bodyPr lIns="91440" tIns="45720" rIns="91440" bIns="4572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342900" indent="-342900">
              <a:lnSpc>
                <a:spcPct val="120000"/>
              </a:lnSpc>
              <a:spcBef>
                <a:spcPts val="600"/>
              </a:spcBef>
              <a:buFont typeface="Arial,Sans-Serif"/>
              <a:buChar char="●"/>
            </a:pPr>
            <a:r>
              <a:rPr lang="en-US" sz="3200" dirty="0">
                <a:solidFill>
                  <a:schemeClr val="tx1"/>
                </a:solidFill>
                <a:latin typeface="Times New Roman"/>
                <a:cs typeface="Times New Roman"/>
              </a:rPr>
              <a:t>One-hot encoded the categorical column which included, fuel type, region, color, transmission and model.</a:t>
            </a:r>
          </a:p>
          <a:p>
            <a:pPr marL="342900" indent="-342900">
              <a:lnSpc>
                <a:spcPct val="120000"/>
              </a:lnSpc>
              <a:spcBef>
                <a:spcPts val="600"/>
              </a:spcBef>
              <a:buFont typeface="Arial,Sans-Serif"/>
              <a:buChar char="●"/>
            </a:pPr>
            <a:r>
              <a:rPr lang="en-US" sz="3200" dirty="0">
                <a:solidFill>
                  <a:schemeClr val="tx1"/>
                </a:solidFill>
                <a:latin typeface="Times New Roman"/>
                <a:cs typeface="Times New Roman"/>
              </a:rPr>
              <a:t>We selected the target column which is the sales volume.</a:t>
            </a:r>
          </a:p>
          <a:p>
            <a:pPr marL="342900" indent="-342900">
              <a:lnSpc>
                <a:spcPct val="120000"/>
              </a:lnSpc>
              <a:spcBef>
                <a:spcPts val="600"/>
              </a:spcBef>
              <a:buFont typeface="Arial,Sans-Serif"/>
              <a:buChar char="●"/>
            </a:pPr>
            <a:r>
              <a:rPr lang="en-US" sz="3200" dirty="0">
                <a:solidFill>
                  <a:schemeClr val="tx1"/>
                </a:solidFill>
                <a:latin typeface="Times New Roman"/>
                <a:cs typeface="Times New Roman"/>
              </a:rPr>
              <a:t>Split the data, training set and test set. Training data was 75% and test data 25%.</a:t>
            </a:r>
          </a:p>
        </p:txBody>
      </p:sp>
      <p:sp>
        <p:nvSpPr>
          <p:cNvPr id="19" name="Slide Number Placeholder 18">
            <a:extLst>
              <a:ext uri="{FF2B5EF4-FFF2-40B4-BE49-F238E27FC236}">
                <a16:creationId xmlns:a16="http://schemas.microsoft.com/office/drawing/2014/main" id="{EA5EBA2C-7FF0-0C55-8680-8CECC2D4920B}"/>
              </a:ext>
            </a:extLst>
          </p:cNvPr>
          <p:cNvSpPr>
            <a:spLocks noGrp="1"/>
          </p:cNvSpPr>
          <p:nvPr>
            <p:ph type="sldNum" sz="quarter" idx="12"/>
          </p:nvPr>
        </p:nvSpPr>
        <p:spPr/>
        <p:txBody>
          <a:bodyPr/>
          <a:lstStyle/>
          <a:p>
            <a:fld id="{B6F15528-21DE-4FAA-801E-634DDDAF4B2B}" type="slidenum">
              <a:rPr lang="en-US" smtClean="0"/>
              <a:pPr/>
              <a:t>9</a:t>
            </a:fld>
            <a:endParaRPr lang="en-US"/>
          </a:p>
        </p:txBody>
      </p:sp>
      <p:sp>
        <p:nvSpPr>
          <p:cNvPr id="4" name="TextBox 3">
            <a:extLst>
              <a:ext uri="{FF2B5EF4-FFF2-40B4-BE49-F238E27FC236}">
                <a16:creationId xmlns:a16="http://schemas.microsoft.com/office/drawing/2014/main" id="{958F352A-2DF7-DB65-E600-D7E263848CD1}"/>
              </a:ext>
            </a:extLst>
          </p:cNvPr>
          <p:cNvSpPr txBox="1"/>
          <p:nvPr/>
        </p:nvSpPr>
        <p:spPr>
          <a:xfrm>
            <a:off x="5074490" y="6364409"/>
            <a:ext cx="7391400" cy="800219"/>
          </a:xfrm>
          <a:prstGeom prst="rect">
            <a:avLst/>
          </a:prstGeom>
          <a:noFill/>
        </p:spPr>
        <p:txBody>
          <a:bodyPr wrap="square" lIns="91440" tIns="45720" rIns="91440" bIns="45720" rtlCol="0" anchor="t">
            <a:spAutoFit/>
          </a:bodyPr>
          <a:lstStyle/>
          <a:p>
            <a:pPr algn="ctr"/>
            <a:r>
              <a:rPr lang="en-US" sz="2800" b="1" dirty="0">
                <a:solidFill>
                  <a:srgbClr val="000000"/>
                </a:solidFill>
                <a:effectLst/>
                <a:latin typeface="Times New Roman"/>
                <a:ea typeface="PT Sans Narrow" panose="020B0506020203020204" pitchFamily="34" charset="0"/>
                <a:cs typeface="Times New Roman"/>
              </a:rPr>
              <a:t>LOGISTIC REGRESSION MODEL</a:t>
            </a:r>
            <a:endParaRPr lang="en-US" sz="2800" b="1" dirty="0">
              <a:latin typeface="Times New Roman"/>
              <a:cs typeface="Times New Roman"/>
            </a:endParaRPr>
          </a:p>
          <a:p>
            <a:endParaRPr lang="en-US" b="1" dirty="0">
              <a:ea typeface="Calibri"/>
              <a:cs typeface="Calibri"/>
            </a:endParaRPr>
          </a:p>
        </p:txBody>
      </p:sp>
      <p:grpSp>
        <p:nvGrpSpPr>
          <p:cNvPr id="15" name="Group 14">
            <a:extLst>
              <a:ext uri="{FF2B5EF4-FFF2-40B4-BE49-F238E27FC236}">
                <a16:creationId xmlns:a16="http://schemas.microsoft.com/office/drawing/2014/main" id="{B9587BC3-5FC4-22BB-89BF-E49E08F7F1F0}"/>
              </a:ext>
            </a:extLst>
          </p:cNvPr>
          <p:cNvGrpSpPr/>
          <p:nvPr/>
        </p:nvGrpSpPr>
        <p:grpSpPr>
          <a:xfrm>
            <a:off x="2596530" y="7258048"/>
            <a:ext cx="14249113" cy="3025669"/>
            <a:chOff x="-3573" y="-14643"/>
            <a:chExt cx="816373" cy="915001"/>
          </a:xfrm>
          <a:solidFill>
            <a:schemeClr val="bg1"/>
          </a:solidFill>
        </p:grpSpPr>
        <p:sp>
          <p:nvSpPr>
            <p:cNvPr id="17" name="Freeform 4">
              <a:extLst>
                <a:ext uri="{FF2B5EF4-FFF2-40B4-BE49-F238E27FC236}">
                  <a16:creationId xmlns:a16="http://schemas.microsoft.com/office/drawing/2014/main" id="{94F75112-0841-D92E-BF3D-1BE6838D76F3}"/>
                </a:ext>
              </a:extLst>
            </p:cNvPr>
            <p:cNvSpPr/>
            <p:nvPr/>
          </p:nvSpPr>
          <p:spPr>
            <a:xfrm>
              <a:off x="0" y="0"/>
              <a:ext cx="812800" cy="876901"/>
            </a:xfrm>
            <a:custGeom>
              <a:avLst/>
              <a:gdLst/>
              <a:ahLst/>
              <a:cxnLst/>
              <a:rect l="l" t="t" r="r" b="b"/>
              <a:pathLst>
                <a:path w="812800" h="876901">
                  <a:moveTo>
                    <a:pt x="32612" y="0"/>
                  </a:moveTo>
                  <a:lnTo>
                    <a:pt x="780188" y="0"/>
                  </a:lnTo>
                  <a:cubicBezTo>
                    <a:pt x="788837" y="0"/>
                    <a:pt x="797132" y="3436"/>
                    <a:pt x="803248" y="9552"/>
                  </a:cubicBezTo>
                  <a:cubicBezTo>
                    <a:pt x="809364" y="15668"/>
                    <a:pt x="812800" y="23963"/>
                    <a:pt x="812800" y="32612"/>
                  </a:cubicBezTo>
                  <a:lnTo>
                    <a:pt x="812800" y="844289"/>
                  </a:lnTo>
                  <a:cubicBezTo>
                    <a:pt x="812800" y="852938"/>
                    <a:pt x="809364" y="861233"/>
                    <a:pt x="803248" y="867349"/>
                  </a:cubicBezTo>
                  <a:cubicBezTo>
                    <a:pt x="797132" y="873465"/>
                    <a:pt x="788837" y="876901"/>
                    <a:pt x="780188" y="876901"/>
                  </a:cubicBezTo>
                  <a:lnTo>
                    <a:pt x="32612" y="876901"/>
                  </a:lnTo>
                  <a:cubicBezTo>
                    <a:pt x="23963" y="876901"/>
                    <a:pt x="15668" y="873465"/>
                    <a:pt x="9552" y="867349"/>
                  </a:cubicBezTo>
                  <a:cubicBezTo>
                    <a:pt x="3436" y="861233"/>
                    <a:pt x="0" y="852938"/>
                    <a:pt x="0" y="844289"/>
                  </a:cubicBezTo>
                  <a:lnTo>
                    <a:pt x="0" y="32612"/>
                  </a:lnTo>
                  <a:cubicBezTo>
                    <a:pt x="0" y="23963"/>
                    <a:pt x="3436" y="15668"/>
                    <a:pt x="9552" y="9552"/>
                  </a:cubicBezTo>
                  <a:cubicBezTo>
                    <a:pt x="15668" y="3436"/>
                    <a:pt x="23963" y="0"/>
                    <a:pt x="32612" y="0"/>
                  </a:cubicBezTo>
                  <a:close/>
                </a:path>
              </a:pathLst>
            </a:custGeom>
            <a:grpFill/>
          </p:spPr>
          <p:txBody>
            <a:bodyPr/>
            <a:lstStyle/>
            <a:p>
              <a:endParaRPr lang="en-US" dirty="0"/>
            </a:p>
          </p:txBody>
        </p:sp>
        <p:sp>
          <p:nvSpPr>
            <p:cNvPr id="18" name="TextBox 5">
              <a:extLst>
                <a:ext uri="{FF2B5EF4-FFF2-40B4-BE49-F238E27FC236}">
                  <a16:creationId xmlns:a16="http://schemas.microsoft.com/office/drawing/2014/main" id="{45F31C79-F092-72E2-2E4F-E80F2A3B4F91}"/>
                </a:ext>
              </a:extLst>
            </p:cNvPr>
            <p:cNvSpPr txBox="1"/>
            <p:nvPr/>
          </p:nvSpPr>
          <p:spPr>
            <a:xfrm>
              <a:off x="-3573" y="-14643"/>
              <a:ext cx="812800" cy="915001"/>
            </a:xfrm>
            <a:prstGeom prst="rect">
              <a:avLst/>
            </a:prstGeom>
            <a:grpFill/>
          </p:spPr>
          <p:txBody>
            <a:bodyPr lIns="50800" tIns="50800" rIns="50800" bIns="5080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2659"/>
                </a:lnSpc>
                <a:spcBef>
                  <a:spcPct val="0"/>
                </a:spcBef>
              </a:pPr>
              <a:endParaRPr dirty="0"/>
            </a:p>
          </p:txBody>
        </p:sp>
      </p:grpSp>
      <p:sp>
        <p:nvSpPr>
          <p:cNvPr id="20" name="TextBox 19">
            <a:extLst>
              <a:ext uri="{FF2B5EF4-FFF2-40B4-BE49-F238E27FC236}">
                <a16:creationId xmlns:a16="http://schemas.microsoft.com/office/drawing/2014/main" id="{F234AE96-8C5B-26F2-0D37-1F723F6BBE46}"/>
              </a:ext>
            </a:extLst>
          </p:cNvPr>
          <p:cNvSpPr txBox="1"/>
          <p:nvPr/>
        </p:nvSpPr>
        <p:spPr>
          <a:xfrm>
            <a:off x="3179673" y="7253110"/>
            <a:ext cx="12593727" cy="2481449"/>
          </a:xfrm>
          <a:prstGeom prst="rect">
            <a:avLst/>
          </a:prstGeom>
          <a:noFill/>
        </p:spPr>
        <p:txBody>
          <a:bodyPr wrap="square" rtlCol="0">
            <a:spAutoFit/>
          </a:bodyPr>
          <a:lstStyle/>
          <a:p>
            <a:pPr marL="342900" marR="0" lvl="0" indent="-342900">
              <a:lnSpc>
                <a:spcPct val="120000"/>
              </a:lnSpc>
              <a:spcBef>
                <a:spcPts val="600"/>
              </a:spcBef>
              <a:buFont typeface="Arial" panose="020B0604020202020204" pitchFamily="34" charset="0"/>
              <a:buChar char="●"/>
            </a:pPr>
            <a:r>
              <a:rPr lang="en-US" sz="3200" u="none" strike="noStrike" dirty="0">
                <a:solidFill>
                  <a:srgbClr val="000000"/>
                </a:solidFill>
                <a:effectLst/>
                <a:latin typeface="Times New Roman" panose="02020603050405020304" pitchFamily="18" charset="0"/>
                <a:ea typeface="PT Sans Narrow" panose="020B0506020203020204" pitchFamily="34" charset="0"/>
                <a:cs typeface="Times New Roman" panose="02020603050405020304" pitchFamily="18" charset="0"/>
              </a:rPr>
              <a:t>Trained and fitted our data into the model</a:t>
            </a:r>
            <a:endParaRPr lang="en-US" sz="3200" u="none" strike="noStrike" dirty="0">
              <a:solidFill>
                <a:srgbClr val="695D46"/>
              </a:solidFill>
              <a:effectLst/>
              <a:latin typeface="Times New Roman" panose="02020603050405020304" pitchFamily="18" charset="0"/>
              <a:ea typeface="Open Sans" panose="020B0606030504020204" pitchFamily="34" charset="0"/>
              <a:cs typeface="Times New Roman" panose="02020603050405020304" pitchFamily="18" charset="0"/>
            </a:endParaRPr>
          </a:p>
          <a:p>
            <a:pPr marL="342900" marR="0" lvl="0" indent="-342900">
              <a:lnSpc>
                <a:spcPct val="120000"/>
              </a:lnSpc>
              <a:spcBef>
                <a:spcPts val="600"/>
              </a:spcBef>
              <a:buFont typeface="Arial" panose="020B0604020202020204" pitchFamily="34" charset="0"/>
              <a:buChar char="●"/>
            </a:pPr>
            <a:r>
              <a:rPr lang="en-US" sz="3200" u="none" strike="noStrike" dirty="0">
                <a:solidFill>
                  <a:srgbClr val="000000"/>
                </a:solidFill>
                <a:effectLst/>
                <a:latin typeface="Times New Roman" panose="02020603050405020304" pitchFamily="18" charset="0"/>
                <a:ea typeface="PT Sans Narrow" panose="020B0506020203020204" pitchFamily="34" charset="0"/>
                <a:cs typeface="Times New Roman" panose="02020603050405020304" pitchFamily="18" charset="0"/>
              </a:rPr>
              <a:t> Metrics: Accuracy: Approximately 91%, confusion matrix: 178 false negatives, Mean absolute error = 679, root mean squared error = 857.8, R2 score = 0.91    </a:t>
            </a:r>
            <a:endParaRPr lang="en-US" sz="3200" u="none" strike="noStrike" dirty="0">
              <a:solidFill>
                <a:srgbClr val="695D46"/>
              </a:solidFill>
              <a:effectLst/>
              <a:latin typeface="Times New Roman" panose="02020603050405020304" pitchFamily="18" charset="0"/>
              <a:ea typeface="Open Sans" panose="020B0606030504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E9793FEA-E683-1D1C-170A-42D77011B7E1}"/>
              </a:ext>
            </a:extLst>
          </p:cNvPr>
          <p:cNvSpPr txBox="1"/>
          <p:nvPr/>
        </p:nvSpPr>
        <p:spPr>
          <a:xfrm>
            <a:off x="7219950" y="533400"/>
            <a:ext cx="8553450"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baseline="0">
                <a:latin typeface="Calibri"/>
              </a:rPr>
              <a:t>FEATURE ENGINEERING </a:t>
            </a:r>
            <a:r>
              <a:rPr sz="3200">
                <a:latin typeface="Calibri"/>
                <a:ea typeface="Calibri"/>
                <a:cs typeface="Calibri"/>
              </a:rPr>
              <a:t>​</a:t>
            </a:r>
            <a:endParaRPr lang="en-US"/>
          </a:p>
          <a:p>
            <a:pPr algn="ctr"/>
            <a:endParaRPr lang="en-US"/>
          </a:p>
        </p:txBody>
      </p:sp>
    </p:spTree>
    <p:extLst>
      <p:ext uri="{BB962C8B-B14F-4D97-AF65-F5344CB8AC3E}">
        <p14:creationId xmlns:p14="http://schemas.microsoft.com/office/powerpoint/2010/main" val="1299103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1857</TotalTime>
  <Words>568</Words>
  <Application>Microsoft Office PowerPoint</Application>
  <PresentationFormat>Custom</PresentationFormat>
  <Paragraphs>84</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Visualization</vt:lpstr>
      <vt:lpstr>Visualization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5</dc:title>
  <dc:creator>Patience w</dc:creator>
  <cp:lastModifiedBy>Smart</cp:lastModifiedBy>
  <cp:revision>420</cp:revision>
  <dcterms:created xsi:type="dcterms:W3CDTF">2006-08-16T00:00:00Z</dcterms:created>
  <dcterms:modified xsi:type="dcterms:W3CDTF">2025-11-27T12:26:30Z</dcterms:modified>
  <dc:identifier>DAGVtU9JikA</dc:identifier>
</cp:coreProperties>
</file>